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diagrams/layout1.xml" ContentType="application/vnd.openxmlformats-officedocument.drawingml.diagramLayout+xml"/>
  <Override PartName="/ppt/charts/chart3.xml" ContentType="application/vnd.openxmlformats-officedocument.drawingml.char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43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4" r:id="rId12"/>
    <p:sldId id="263" r:id="rId13"/>
    <p:sldId id="265" r:id="rId14"/>
    <p:sldId id="306" r:id="rId15"/>
    <p:sldId id="307" r:id="rId16"/>
    <p:sldId id="308" r:id="rId17"/>
    <p:sldId id="309" r:id="rId18"/>
    <p:sldId id="310" r:id="rId19"/>
    <p:sldId id="268" r:id="rId20"/>
    <p:sldId id="269" r:id="rId21"/>
    <p:sldId id="270" r:id="rId22"/>
    <p:sldId id="271" r:id="rId23"/>
    <p:sldId id="272" r:id="rId24"/>
    <p:sldId id="283" r:id="rId25"/>
    <p:sldId id="276" r:id="rId26"/>
    <p:sldId id="277" r:id="rId27"/>
    <p:sldId id="289" r:id="rId28"/>
    <p:sldId id="290" r:id="rId29"/>
    <p:sldId id="291" r:id="rId30"/>
    <p:sldId id="292" r:id="rId31"/>
    <p:sldId id="294" r:id="rId32"/>
    <p:sldId id="293" r:id="rId33"/>
    <p:sldId id="297" r:id="rId34"/>
    <p:sldId id="305" r:id="rId35"/>
    <p:sldId id="300" r:id="rId36"/>
    <p:sldId id="301" r:id="rId37"/>
    <p:sldId id="273" r:id="rId38"/>
    <p:sldId id="302" r:id="rId39"/>
    <p:sldId id="280" r:id="rId40"/>
    <p:sldId id="281" r:id="rId41"/>
    <p:sldId id="274" r:id="rId42"/>
  </p:sldIdLst>
  <p:sldSz cx="9144000" cy="6858000" type="screen4x3"/>
  <p:notesSz cx="6858000" cy="9144000"/>
  <p:custDataLst>
    <p:tags r:id="rId4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95959"/>
    <a:srgbClr val="344E6D"/>
    <a:srgbClr val="009E47"/>
    <a:srgbClr val="404040"/>
    <a:srgbClr val="DC7F0E"/>
    <a:srgbClr val="D3533F"/>
    <a:srgbClr val="89D656"/>
    <a:srgbClr val="8FDF5A"/>
    <a:srgbClr val="9EDF63"/>
    <a:srgbClr val="538022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37" autoAdjust="0"/>
    <p:restoredTop sz="98993" autoAdjust="0"/>
  </p:normalViewPr>
  <p:slideViewPr>
    <p:cSldViewPr>
      <p:cViewPr>
        <p:scale>
          <a:sx n="90" d="100"/>
          <a:sy n="90" d="100"/>
        </p:scale>
        <p:origin x="-666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61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752"/>
    </p:cViewPr>
  </p:sorterViewPr>
  <p:notesViewPr>
    <p:cSldViewPr>
      <p:cViewPr varScale="1">
        <p:scale>
          <a:sx n="143" d="100"/>
          <a:sy n="143" d="100"/>
        </p:scale>
        <p:origin x="-3996" y="-90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http://inside.us.cray.com/depts/cx/CX%20Benchmarking/CX1-Benchmarking-jb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http://inside.us.cray.com/depts/cx/CX%20Benchmarking/CX1-Benchmarking-jb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42"/>
  <c:chart>
    <c:title>
      <c:tx>
        <c:rich>
          <a:bodyPr/>
          <a:lstStyle/>
          <a:p>
            <a:pPr algn="ctr" rtl="0">
              <a:defRPr sz="1600" b="0"/>
            </a:pPr>
            <a:r>
              <a:rPr lang="en-US" sz="1600" b="0"/>
              <a:t>CX1 Node Scaling</a:t>
            </a:r>
          </a:p>
          <a:p>
            <a:pPr algn="ctr" rtl="0">
              <a:defRPr sz="1600" b="0"/>
            </a:pPr>
            <a:r>
              <a:rPr lang="en-US" sz="1600" b="0"/>
              <a:t>Truck_poly_14M Benchmark</a:t>
            </a:r>
          </a:p>
        </c:rich>
      </c:tx>
    </c:title>
    <c:plotArea>
      <c:layout/>
      <c:lineChart>
        <c:grouping val="standard"/>
        <c:ser>
          <c:idx val="0"/>
          <c:order val="0"/>
          <c:tx>
            <c:strRef>
              <c:f>'[CX1-Benchmarking-jb.xlsx]Fluent'!$D$13</c:f>
              <c:strCache>
                <c:ptCount val="1"/>
                <c:pt idx="0">
                  <c:v>CX1/Linux/Nehalem</c:v>
                </c:pt>
              </c:strCache>
            </c:strRef>
          </c:tx>
          <c:spPr>
            <a:ln>
              <a:solidFill>
                <a:schemeClr val="accent3"/>
              </a:solidFill>
            </a:ln>
          </c:spPr>
          <c:marker>
            <c:spPr>
              <a:solidFill>
                <a:srgbClr val="9BBB59"/>
              </a:solidFill>
              <a:ln>
                <a:solidFill>
                  <a:srgbClr val="9BBB59"/>
                </a:solidFill>
              </a:ln>
            </c:spPr>
          </c:marker>
          <c:cat>
            <c:numLit>
              <c:formatCode>General</c:formatCode>
              <c:ptCount val="4"/>
              <c:pt idx="0">
                <c:v>1</c:v>
              </c:pt>
              <c:pt idx="1">
                <c:v>2</c:v>
              </c:pt>
              <c:pt idx="2">
                <c:v>4</c:v>
              </c:pt>
              <c:pt idx="3">
                <c:v>8</c:v>
              </c:pt>
            </c:numLit>
          </c:cat>
          <c:val>
            <c:numRef>
              <c:f>'[CX1-Benchmarking-jb.xlsx]Fluent'!$D$46:$D$49</c:f>
              <c:numCache>
                <c:formatCode>0.0</c:formatCode>
                <c:ptCount val="4"/>
                <c:pt idx="0">
                  <c:v>71.099999999999994</c:v>
                </c:pt>
                <c:pt idx="1">
                  <c:v>134.1</c:v>
                </c:pt>
                <c:pt idx="2">
                  <c:v>250.3</c:v>
                </c:pt>
                <c:pt idx="3">
                  <c:v>499.7</c:v>
                </c:pt>
              </c:numCache>
            </c:numRef>
          </c:val>
        </c:ser>
        <c:ser>
          <c:idx val="1"/>
          <c:order val="1"/>
          <c:tx>
            <c:strRef>
              <c:f>'[CX1-Benchmarking-jb.xlsx]Fluent'!$G$13</c:f>
              <c:strCache>
                <c:ptCount val="1"/>
                <c:pt idx="0">
                  <c:v>Perfect Scaling</c:v>
                </c:pt>
              </c:strCache>
            </c:strRef>
          </c:tx>
          <c:spPr>
            <a:ln>
              <a:solidFill>
                <a:schemeClr val="accent2"/>
              </a:solidFill>
            </a:ln>
          </c:spPr>
          <c:marker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marker>
          <c:cat>
            <c:numLit>
              <c:formatCode>General</c:formatCode>
              <c:ptCount val="4"/>
              <c:pt idx="0">
                <c:v>1</c:v>
              </c:pt>
              <c:pt idx="1">
                <c:v>2</c:v>
              </c:pt>
              <c:pt idx="2">
                <c:v>4</c:v>
              </c:pt>
              <c:pt idx="3">
                <c:v>8</c:v>
              </c:pt>
            </c:numLit>
          </c:cat>
          <c:val>
            <c:numRef>
              <c:f>'[CX1-Benchmarking-jb.xlsx]Fluent'!$G$46:$G$49</c:f>
              <c:numCache>
                <c:formatCode>General</c:formatCode>
                <c:ptCount val="4"/>
                <c:pt idx="0">
                  <c:v>70</c:v>
                </c:pt>
                <c:pt idx="1">
                  <c:v>140</c:v>
                </c:pt>
                <c:pt idx="2">
                  <c:v>280</c:v>
                </c:pt>
                <c:pt idx="3">
                  <c:v>560</c:v>
                </c:pt>
              </c:numCache>
            </c:numRef>
          </c:val>
        </c:ser>
        <c:marker val="1"/>
        <c:axId val="148831232"/>
        <c:axId val="148903424"/>
      </c:lineChart>
      <c:catAx>
        <c:axId val="14883123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Nodes</a:t>
                </a:r>
              </a:p>
            </c:rich>
          </c:tx>
        </c:title>
        <c:numFmt formatCode="General" sourceLinked="1"/>
        <c:majorTickMark val="none"/>
        <c:tickLblPos val="nextTo"/>
        <c:crossAx val="148903424"/>
        <c:crosses val="autoZero"/>
        <c:auto val="1"/>
        <c:lblAlgn val="ctr"/>
        <c:lblOffset val="100"/>
      </c:catAx>
      <c:valAx>
        <c:axId val="148903424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Fluent rating, Bigger is better</a:t>
                </a:r>
              </a:p>
            </c:rich>
          </c:tx>
        </c:title>
        <c:numFmt formatCode="0.0" sourceLinked="1"/>
        <c:majorTickMark val="none"/>
        <c:tickLblPos val="nextTo"/>
        <c:crossAx val="14883123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1032408429673618"/>
          <c:y val="0.86401971555881218"/>
          <c:w val="0.69372469991459151"/>
          <c:h val="7.008881157297199E-2"/>
        </c:manualLayout>
      </c:layout>
      <c:spPr>
        <a:solidFill>
          <a:srgbClr val="595959"/>
        </a:solidFill>
      </c:spPr>
      <c:txPr>
        <a:bodyPr/>
        <a:lstStyle/>
        <a:p>
          <a:pPr>
            <a:defRPr>
              <a:solidFill>
                <a:schemeClr val="tx1"/>
              </a:solidFill>
            </a:defRPr>
          </a:pPr>
          <a:endParaRPr lang="en-US"/>
        </a:p>
      </c:txPr>
    </c:legend>
    <c:plotVisOnly val="1"/>
  </c:chart>
  <c:spPr>
    <a:noFill/>
  </c:spPr>
  <c:txPr>
    <a:bodyPr/>
    <a:lstStyle/>
    <a:p>
      <a:pPr>
        <a:defRPr>
          <a:solidFill>
            <a:srgbClr val="595959"/>
          </a:solidFill>
          <a:latin typeface="Calibri" pitchFamily="34" charset="0"/>
        </a:defRPr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42"/>
  <c:chart>
    <c:title>
      <c:tx>
        <c:rich>
          <a:bodyPr/>
          <a:lstStyle/>
          <a:p>
            <a:pPr algn="ctr" rtl="0">
              <a:defRPr sz="1600" b="0"/>
            </a:pPr>
            <a:r>
              <a:rPr lang="en-US" sz="1600" b="0"/>
              <a:t>CX1 vs competition(best published)</a:t>
            </a:r>
          </a:p>
          <a:p>
            <a:pPr algn="ctr" rtl="0">
              <a:defRPr sz="1600" b="0"/>
            </a:pPr>
            <a:r>
              <a:rPr lang="en-US" sz="1600" b="0"/>
              <a:t>Truck_poly_14M Benchmark</a:t>
            </a:r>
          </a:p>
        </c:rich>
      </c:tx>
    </c:title>
    <c:plotArea>
      <c:layout/>
      <c:barChart>
        <c:barDir val="col"/>
        <c:grouping val="clustered"/>
        <c:ser>
          <c:idx val="2"/>
          <c:order val="0"/>
          <c:tx>
            <c:strRef>
              <c:f>'[CX1-Benchmarking-jb.xlsx]Fluent'!$E$13</c:f>
              <c:strCache>
                <c:ptCount val="1"/>
                <c:pt idx="0">
                  <c:v>SGI/Linux/Nehalem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cat>
            <c:strRef>
              <c:f>'[CX1-Benchmarking-jb.xlsx]Fluent'!$A$14:$A$17</c:f>
              <c:strCache>
                <c:ptCount val="4"/>
                <c:pt idx="0">
                  <c:v>8 Cores</c:v>
                </c:pt>
                <c:pt idx="1">
                  <c:v>16 Cores</c:v>
                </c:pt>
                <c:pt idx="2">
                  <c:v>32 Cores</c:v>
                </c:pt>
                <c:pt idx="3">
                  <c:v>64 Cores</c:v>
                </c:pt>
              </c:strCache>
            </c:strRef>
          </c:cat>
          <c:val>
            <c:numRef>
              <c:f>'[CX1-Benchmarking-jb.xlsx]Fluent'!$E$46:$E$49</c:f>
              <c:numCache>
                <c:formatCode>0.0</c:formatCode>
                <c:ptCount val="4"/>
                <c:pt idx="0">
                  <c:v>72</c:v>
                </c:pt>
                <c:pt idx="1">
                  <c:v>133.5</c:v>
                </c:pt>
                <c:pt idx="2">
                  <c:v>246.5</c:v>
                </c:pt>
                <c:pt idx="3">
                  <c:v>479.2</c:v>
                </c:pt>
              </c:numCache>
            </c:numRef>
          </c:val>
        </c:ser>
        <c:ser>
          <c:idx val="3"/>
          <c:order val="1"/>
          <c:tx>
            <c:strRef>
              <c:f>'[CX1-Benchmarking-jb.xlsx]Fluent'!$D$13</c:f>
              <c:strCache>
                <c:ptCount val="1"/>
                <c:pt idx="0">
                  <c:v>CX1/Linux/Nehalem</c:v>
                </c:pt>
              </c:strCache>
            </c:strRef>
          </c:tx>
          <c:spPr>
            <a:solidFill>
              <a:srgbClr val="ABF0F7"/>
            </a:solidFill>
          </c:spPr>
          <c:val>
            <c:numRef>
              <c:f>'[CX1-Benchmarking-jb.xlsx]Fluent'!$D$46:$D$49</c:f>
              <c:numCache>
                <c:formatCode>0.0</c:formatCode>
                <c:ptCount val="4"/>
                <c:pt idx="0">
                  <c:v>71.099999999999994</c:v>
                </c:pt>
                <c:pt idx="1">
                  <c:v>134.1</c:v>
                </c:pt>
                <c:pt idx="2">
                  <c:v>250.3</c:v>
                </c:pt>
                <c:pt idx="3">
                  <c:v>499.7</c:v>
                </c:pt>
              </c:numCache>
            </c:numRef>
          </c:val>
        </c:ser>
        <c:axId val="148920576"/>
        <c:axId val="148922368"/>
      </c:barChart>
      <c:catAx>
        <c:axId val="148920576"/>
        <c:scaling>
          <c:orientation val="minMax"/>
        </c:scaling>
        <c:axPos val="b"/>
        <c:tickLblPos val="nextTo"/>
        <c:txPr>
          <a:bodyPr rot="-2700000"/>
          <a:lstStyle/>
          <a:p>
            <a:pPr>
              <a:defRPr/>
            </a:pPr>
            <a:endParaRPr lang="en-US"/>
          </a:p>
        </c:txPr>
        <c:crossAx val="148922368"/>
        <c:crosses val="autoZero"/>
        <c:auto val="1"/>
        <c:lblAlgn val="ctr"/>
        <c:lblOffset val="100"/>
      </c:catAx>
      <c:valAx>
        <c:axId val="148922368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Rating, bigger is better</a:t>
                </a:r>
              </a:p>
            </c:rich>
          </c:tx>
        </c:title>
        <c:numFmt formatCode="0.0" sourceLinked="1"/>
        <c:tickLblPos val="nextTo"/>
        <c:crossAx val="1489205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042406079837063"/>
          <c:y val="0.20603048198520668"/>
          <c:w val="0.24470031731108241"/>
          <c:h val="0.13699176807444524"/>
        </c:manualLayout>
      </c:layout>
    </c:legend>
    <c:plotVisOnly val="1"/>
  </c:chart>
  <c:spPr>
    <a:noFill/>
  </c:spPr>
  <c:txPr>
    <a:bodyPr/>
    <a:lstStyle/>
    <a:p>
      <a:pPr>
        <a:defRPr>
          <a:solidFill>
            <a:srgbClr val="595959"/>
          </a:solidFill>
          <a:latin typeface="Calibri" pitchFamily="34" charset="0"/>
        </a:defRPr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40"/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 </a:t>
            </a:r>
            <a:endParaRPr lang="en-US" dirty="0"/>
          </a:p>
        </c:rich>
      </c:tx>
    </c:title>
    <c:view3D>
      <c:rotX val="0"/>
      <c:rotY val="0"/>
      <c:depthPercent val="150"/>
      <c:perspective val="30"/>
    </c:view3D>
    <c:sideWall>
      <c:spPr>
        <a:solidFill>
          <a:srgbClr val="00B050">
            <a:alpha val="0"/>
          </a:srgbClr>
        </a:solidFill>
      </c:spPr>
    </c:sideWall>
    <c:backWall>
      <c:spPr>
        <a:solidFill>
          <a:srgbClr val="00B050">
            <a:alpha val="0"/>
          </a:srgbClr>
        </a:soli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iWS with GigE</c:v>
                </c:pt>
              </c:strCache>
            </c:strRef>
          </c:tx>
          <c:spPr>
            <a:solidFill>
              <a:srgbClr val="B2FEFA"/>
            </a:solidFill>
            <a:ln w="28575" cap="flat" cmpd="sng" algn="ctr">
              <a:noFill/>
              <a:prstDash val="solid"/>
            </a:ln>
            <a:effectLst>
              <a:outerShdw blurRad="95000" rotWithShape="0">
                <a:srgbClr val="000000">
                  <a:alpha val="50000"/>
                </a:srgbClr>
              </a:outerShdw>
              <a:softEdge rad="12700"/>
            </a:effectLst>
          </c:spPr>
          <c:cat>
            <c:strRef>
              <c:f>Sheet1!$A$2:$A$5</c:f>
              <c:strCache>
                <c:ptCount val="4"/>
                <c:pt idx="0">
                  <c:v>4 cores</c:v>
                </c:pt>
                <c:pt idx="1">
                  <c:v>8 cores</c:v>
                </c:pt>
                <c:pt idx="2">
                  <c:v>16 cores</c:v>
                </c:pt>
                <c:pt idx="3">
                  <c:v>24 cores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30.4</c:v>
                </c:pt>
                <c:pt idx="1">
                  <c:v>69.099999999999994</c:v>
                </c:pt>
                <c:pt idx="2">
                  <c:v>130</c:v>
                </c:pt>
                <c:pt idx="3">
                  <c:v>177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Best published result with IB</c:v>
                </c:pt>
              </c:strCache>
            </c:strRef>
          </c:tx>
          <c:spPr>
            <a:solidFill>
              <a:srgbClr val="0070C0"/>
            </a:solidFill>
            <a:ln w="12700" cap="flat" cmpd="sng" algn="ctr">
              <a:solidFill>
                <a:schemeClr val="accent1"/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  <a:softEdge rad="12700"/>
            </a:effectLst>
          </c:spPr>
          <c:cat>
            <c:strRef>
              <c:f>Sheet1!$A$2:$A$5</c:f>
              <c:strCache>
                <c:ptCount val="4"/>
                <c:pt idx="0">
                  <c:v>4 cores</c:v>
                </c:pt>
                <c:pt idx="1">
                  <c:v>8 cores</c:v>
                </c:pt>
                <c:pt idx="2">
                  <c:v>16 cores</c:v>
                </c:pt>
                <c:pt idx="3">
                  <c:v>24 cores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2">
                  <c:v>133.5</c:v>
                </c:pt>
              </c:numCache>
            </c:numRef>
          </c:val>
        </c:ser>
        <c:shape val="box"/>
        <c:axId val="153720320"/>
        <c:axId val="153721856"/>
        <c:axId val="0"/>
      </c:bar3DChart>
      <c:catAx>
        <c:axId val="153720320"/>
        <c:scaling>
          <c:orientation val="minMax"/>
        </c:scaling>
        <c:axPos val="b"/>
        <c:tickLblPos val="nextTo"/>
        <c:spPr>
          <a:noFill/>
        </c:spPr>
        <c:txPr>
          <a:bodyPr/>
          <a:lstStyle/>
          <a:p>
            <a:pPr>
              <a:defRPr>
                <a:solidFill>
                  <a:srgbClr val="595959"/>
                </a:solidFill>
              </a:defRPr>
            </a:pPr>
            <a:endParaRPr lang="en-US"/>
          </a:p>
        </c:txPr>
        <c:crossAx val="153721856"/>
        <c:crosses val="autoZero"/>
        <c:auto val="1"/>
        <c:lblAlgn val="ctr"/>
        <c:lblOffset val="100"/>
      </c:catAx>
      <c:valAx>
        <c:axId val="153721856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>
                    <a:solidFill>
                      <a:srgbClr val="595959"/>
                    </a:solidFill>
                  </a:defRPr>
                </a:pPr>
                <a:r>
                  <a:rPr lang="en-US" dirty="0" smtClean="0">
                    <a:solidFill>
                      <a:srgbClr val="595959"/>
                    </a:solidFill>
                  </a:rPr>
                  <a:t>Fluent</a:t>
                </a:r>
                <a:r>
                  <a:rPr lang="en-US" baseline="0" dirty="0" smtClean="0">
                    <a:solidFill>
                      <a:srgbClr val="595959"/>
                    </a:solidFill>
                  </a:rPr>
                  <a:t> rating    (bigger is better)</a:t>
                </a:r>
                <a:endParaRPr lang="en-US" dirty="0">
                  <a:solidFill>
                    <a:srgbClr val="595959"/>
                  </a:solidFill>
                </a:endParaRPr>
              </a:p>
            </c:rich>
          </c:tx>
        </c:title>
        <c:numFmt formatCode="General" sourceLinked="1"/>
        <c:tickLblPos val="nextTo"/>
        <c:txPr>
          <a:bodyPr/>
          <a:lstStyle/>
          <a:p>
            <a:pPr>
              <a:defRPr>
                <a:solidFill>
                  <a:srgbClr val="595959"/>
                </a:solidFill>
              </a:defRPr>
            </a:pPr>
            <a:endParaRPr lang="en-US"/>
          </a:p>
        </c:txPr>
        <c:crossAx val="1537203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622621391076131"/>
          <c:y val="0.55341934181304109"/>
          <c:w val="0.20484521466066741"/>
          <c:h val="0.16881526347668091"/>
        </c:manualLayout>
      </c:layout>
      <c:txPr>
        <a:bodyPr/>
        <a:lstStyle/>
        <a:p>
          <a:pPr>
            <a:defRPr>
              <a:solidFill>
                <a:srgbClr val="595959"/>
              </a:solidFill>
            </a:defRPr>
          </a:pPr>
          <a:endParaRPr lang="en-US"/>
        </a:p>
      </c:txPr>
    </c:legend>
    <c:plotVisOnly val="1"/>
  </c:chart>
  <c:spPr>
    <a:noFill/>
    <a:ln>
      <a:noFill/>
    </a:ln>
    <a:effectLst>
      <a:outerShdw blurRad="50800" dist="38100" dir="5400000" algn="t" rotWithShape="0">
        <a:prstClr val="black">
          <a:alpha val="40000"/>
        </a:prstClr>
      </a:outerShdw>
    </a:effectLst>
  </c:spPr>
  <c:txPr>
    <a:bodyPr/>
    <a:lstStyle/>
    <a:p>
      <a:pPr>
        <a:defRPr sz="1400">
          <a:latin typeface="Calibri" pitchFamily="34" charset="0"/>
        </a:defRPr>
      </a:pPr>
      <a:endParaRPr lang="en-US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02E69D-C646-430A-B7D0-82CB0206FC9B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698A89-0359-4764-9E5B-C4A141B84B6D}">
      <dgm:prSet phldrT="[Text]"/>
      <dgm:spPr>
        <a:noFill/>
        <a:ln>
          <a:noFill/>
        </a:ln>
      </dgm:spPr>
      <dgm:t>
        <a:bodyPr lIns="0" tIns="0" rIns="0" bIns="0"/>
        <a:lstStyle/>
        <a:p>
          <a:endParaRPr lang="en-US" dirty="0" smtClean="0"/>
        </a:p>
      </dgm:t>
    </dgm:pt>
    <dgm:pt modelId="{9C4A68C0-CBC0-4A19-BE35-1948A8566B80}" type="parTrans" cxnId="{DE61AEC9-05F1-4B52-A4B3-89D2B07CD179}">
      <dgm:prSet/>
      <dgm:spPr/>
      <dgm:t>
        <a:bodyPr/>
        <a:lstStyle/>
        <a:p>
          <a:endParaRPr lang="en-US"/>
        </a:p>
      </dgm:t>
    </dgm:pt>
    <dgm:pt modelId="{E72A596A-D733-4745-80C8-9575AC788157}" type="sibTrans" cxnId="{DE61AEC9-05F1-4B52-A4B3-89D2B07CD179}">
      <dgm:prSet/>
      <dgm:spPr/>
      <dgm:t>
        <a:bodyPr/>
        <a:lstStyle/>
        <a:p>
          <a:endParaRPr lang="en-US"/>
        </a:p>
      </dgm:t>
    </dgm:pt>
    <dgm:pt modelId="{306B7D9D-062D-4E47-BA99-F30DE7AF5B38}">
      <dgm:prSet phldrT="[Text]"/>
      <dgm:spPr>
        <a:solidFill>
          <a:srgbClr val="002060">
            <a:alpha val="60000"/>
          </a:srgbClr>
        </a:solidFill>
        <a:ln>
          <a:solidFill>
            <a:srgbClr val="002060">
              <a:alpha val="60000"/>
            </a:srgbClr>
          </a:solidFill>
        </a:ln>
      </dgm:spPr>
      <dgm:t>
        <a:bodyPr/>
        <a:lstStyle/>
        <a:p>
          <a:r>
            <a:rPr lang="en-US" dirty="0" smtClean="0"/>
            <a:t>APP</a:t>
          </a:r>
        </a:p>
        <a:p>
          <a:r>
            <a:rPr lang="en-US" dirty="0" smtClean="0"/>
            <a:t>OS</a:t>
          </a:r>
          <a:endParaRPr lang="en-US" dirty="0"/>
        </a:p>
      </dgm:t>
    </dgm:pt>
    <dgm:pt modelId="{9240AEAE-4796-42A5-9098-0FA9CE6806FC}" type="parTrans" cxnId="{5B51FD6E-752C-4FD4-8B15-36E2EDE4CECD}">
      <dgm:prSet/>
      <dgm:spPr>
        <a:ln>
          <a:solidFill>
            <a:srgbClr val="002060">
              <a:alpha val="60000"/>
            </a:srgbClr>
          </a:solidFill>
        </a:ln>
      </dgm:spPr>
      <dgm:t>
        <a:bodyPr/>
        <a:lstStyle/>
        <a:p>
          <a:endParaRPr lang="en-US"/>
        </a:p>
      </dgm:t>
    </dgm:pt>
    <dgm:pt modelId="{DAFB0F68-9432-4FD3-9357-8ADF3F492F35}" type="sibTrans" cxnId="{5B51FD6E-752C-4FD4-8B15-36E2EDE4CECD}">
      <dgm:prSet/>
      <dgm:spPr/>
      <dgm:t>
        <a:bodyPr/>
        <a:lstStyle/>
        <a:p>
          <a:endParaRPr lang="en-US"/>
        </a:p>
      </dgm:t>
    </dgm:pt>
    <dgm:pt modelId="{FCBA4C98-47BA-4F3D-B09F-018A86087AA1}">
      <dgm:prSet phldrT="[Text]"/>
      <dgm:spPr>
        <a:solidFill>
          <a:srgbClr val="002060">
            <a:alpha val="60000"/>
          </a:srgbClr>
        </a:solidFill>
        <a:ln>
          <a:solidFill>
            <a:srgbClr val="002060">
              <a:alpha val="60000"/>
            </a:srgbClr>
          </a:solidFill>
        </a:ln>
      </dgm:spPr>
      <dgm:t>
        <a:bodyPr/>
        <a:lstStyle/>
        <a:p>
          <a:r>
            <a:rPr lang="en-US" dirty="0" smtClean="0"/>
            <a:t>APP</a:t>
          </a:r>
        </a:p>
        <a:p>
          <a:r>
            <a:rPr lang="en-US" dirty="0" smtClean="0"/>
            <a:t>OS</a:t>
          </a:r>
          <a:endParaRPr lang="en-US" dirty="0"/>
        </a:p>
      </dgm:t>
    </dgm:pt>
    <dgm:pt modelId="{5A334DF0-27E1-4E58-8E09-E13D20A43945}" type="parTrans" cxnId="{79DBE348-2C72-4500-B90B-02ED04A6C107}">
      <dgm:prSet/>
      <dgm:spPr>
        <a:ln>
          <a:solidFill>
            <a:srgbClr val="002060">
              <a:alpha val="60000"/>
            </a:srgbClr>
          </a:solidFill>
        </a:ln>
      </dgm:spPr>
      <dgm:t>
        <a:bodyPr/>
        <a:lstStyle/>
        <a:p>
          <a:endParaRPr lang="en-US"/>
        </a:p>
      </dgm:t>
    </dgm:pt>
    <dgm:pt modelId="{A220A226-47D7-4109-8153-0E9BEB132F63}" type="sibTrans" cxnId="{79DBE348-2C72-4500-B90B-02ED04A6C107}">
      <dgm:prSet/>
      <dgm:spPr/>
      <dgm:t>
        <a:bodyPr/>
        <a:lstStyle/>
        <a:p>
          <a:endParaRPr lang="en-US"/>
        </a:p>
      </dgm:t>
    </dgm:pt>
    <dgm:pt modelId="{61E18D1F-A5FB-49D0-AE78-7EA6004342DE}">
      <dgm:prSet phldrT="[Text]"/>
      <dgm:spPr>
        <a:solidFill>
          <a:srgbClr val="002060">
            <a:alpha val="60000"/>
          </a:srgbClr>
        </a:solidFill>
        <a:ln>
          <a:solidFill>
            <a:srgbClr val="002060">
              <a:alpha val="60000"/>
            </a:srgbClr>
          </a:solidFill>
        </a:ln>
      </dgm:spPr>
      <dgm:t>
        <a:bodyPr/>
        <a:lstStyle/>
        <a:p>
          <a:r>
            <a:rPr lang="en-US" dirty="0" smtClean="0"/>
            <a:t>APP</a:t>
          </a:r>
        </a:p>
        <a:p>
          <a:r>
            <a:rPr lang="en-US" dirty="0" smtClean="0"/>
            <a:t>OS</a:t>
          </a:r>
          <a:endParaRPr lang="en-US" dirty="0"/>
        </a:p>
      </dgm:t>
    </dgm:pt>
    <dgm:pt modelId="{F2533EB5-AC8F-440F-8656-A9D233B51438}" type="parTrans" cxnId="{494CB348-288F-42B4-B855-F929EA63C170}">
      <dgm:prSet/>
      <dgm:spPr>
        <a:ln>
          <a:solidFill>
            <a:srgbClr val="002060">
              <a:alpha val="60000"/>
            </a:srgbClr>
          </a:solidFill>
        </a:ln>
      </dgm:spPr>
      <dgm:t>
        <a:bodyPr/>
        <a:lstStyle/>
        <a:p>
          <a:endParaRPr lang="en-US"/>
        </a:p>
      </dgm:t>
    </dgm:pt>
    <dgm:pt modelId="{F3B26786-8F14-43A4-AAF3-FEE0FAD41F8D}" type="sibTrans" cxnId="{494CB348-288F-42B4-B855-F929EA63C170}">
      <dgm:prSet/>
      <dgm:spPr/>
      <dgm:t>
        <a:bodyPr/>
        <a:lstStyle/>
        <a:p>
          <a:endParaRPr lang="en-US"/>
        </a:p>
      </dgm:t>
    </dgm:pt>
    <dgm:pt modelId="{110B5C2A-DFCD-47BF-B1F6-033A04E7C97D}">
      <dgm:prSet phldrT="[Text]"/>
      <dgm:spPr>
        <a:solidFill>
          <a:srgbClr val="002060">
            <a:alpha val="60000"/>
          </a:srgbClr>
        </a:solidFill>
        <a:ln>
          <a:solidFill>
            <a:srgbClr val="002060">
              <a:alpha val="60000"/>
            </a:srgbClr>
          </a:solidFill>
        </a:ln>
      </dgm:spPr>
      <dgm:t>
        <a:bodyPr/>
        <a:lstStyle/>
        <a:p>
          <a:r>
            <a:rPr lang="en-US" dirty="0" smtClean="0"/>
            <a:t>APP</a:t>
          </a:r>
        </a:p>
        <a:p>
          <a:r>
            <a:rPr lang="en-US" dirty="0" smtClean="0"/>
            <a:t>OS</a:t>
          </a:r>
          <a:endParaRPr lang="en-US" dirty="0"/>
        </a:p>
      </dgm:t>
    </dgm:pt>
    <dgm:pt modelId="{F1C3101E-FFFF-464B-9425-D95A0EC72770}" type="parTrans" cxnId="{64B20E83-9122-444D-962A-969E9D9FA491}">
      <dgm:prSet/>
      <dgm:spPr>
        <a:ln>
          <a:solidFill>
            <a:srgbClr val="002060">
              <a:alpha val="60000"/>
            </a:srgbClr>
          </a:solidFill>
        </a:ln>
      </dgm:spPr>
      <dgm:t>
        <a:bodyPr/>
        <a:lstStyle/>
        <a:p>
          <a:endParaRPr lang="en-US"/>
        </a:p>
      </dgm:t>
    </dgm:pt>
    <dgm:pt modelId="{9622F741-00A5-4A90-8389-8DC56277D725}" type="sibTrans" cxnId="{64B20E83-9122-444D-962A-969E9D9FA491}">
      <dgm:prSet/>
      <dgm:spPr/>
      <dgm:t>
        <a:bodyPr/>
        <a:lstStyle/>
        <a:p>
          <a:endParaRPr lang="en-US"/>
        </a:p>
      </dgm:t>
    </dgm:pt>
    <dgm:pt modelId="{739338F8-16D7-4E3F-A79C-1492044111AD}">
      <dgm:prSet phldrT="[Text]"/>
      <dgm:spPr>
        <a:solidFill>
          <a:srgbClr val="002060">
            <a:alpha val="60000"/>
          </a:srgbClr>
        </a:solidFill>
        <a:ln>
          <a:solidFill>
            <a:srgbClr val="002060">
              <a:alpha val="60000"/>
            </a:srgbClr>
          </a:solidFill>
        </a:ln>
      </dgm:spPr>
      <dgm:t>
        <a:bodyPr/>
        <a:lstStyle/>
        <a:p>
          <a:r>
            <a:rPr lang="en-US" dirty="0" smtClean="0"/>
            <a:t>APP</a:t>
          </a:r>
        </a:p>
        <a:p>
          <a:r>
            <a:rPr lang="en-US" dirty="0" smtClean="0"/>
            <a:t>OS</a:t>
          </a:r>
          <a:endParaRPr lang="en-US" dirty="0"/>
        </a:p>
      </dgm:t>
    </dgm:pt>
    <dgm:pt modelId="{9D6078D3-19EF-44C3-9FB2-229095B056FC}" type="parTrans" cxnId="{F91683CA-8E84-494B-9709-964F910BCE00}">
      <dgm:prSet/>
      <dgm:spPr>
        <a:ln>
          <a:solidFill>
            <a:srgbClr val="002060">
              <a:alpha val="60000"/>
            </a:srgbClr>
          </a:solidFill>
        </a:ln>
      </dgm:spPr>
      <dgm:t>
        <a:bodyPr/>
        <a:lstStyle/>
        <a:p>
          <a:endParaRPr lang="en-US"/>
        </a:p>
      </dgm:t>
    </dgm:pt>
    <dgm:pt modelId="{CDEE10AF-C78F-4E9D-AAF5-3951A93ED152}" type="sibTrans" cxnId="{F91683CA-8E84-494B-9709-964F910BCE00}">
      <dgm:prSet/>
      <dgm:spPr/>
      <dgm:t>
        <a:bodyPr/>
        <a:lstStyle/>
        <a:p>
          <a:endParaRPr lang="en-US"/>
        </a:p>
      </dgm:t>
    </dgm:pt>
    <dgm:pt modelId="{66D48C20-CDDE-4381-BF9F-91F0B7659A1B}">
      <dgm:prSet phldrT="[Text]"/>
      <dgm:spPr>
        <a:solidFill>
          <a:srgbClr val="002060">
            <a:alpha val="60000"/>
          </a:srgbClr>
        </a:solidFill>
        <a:ln>
          <a:solidFill>
            <a:srgbClr val="002060">
              <a:alpha val="60000"/>
            </a:srgbClr>
          </a:solidFill>
        </a:ln>
      </dgm:spPr>
      <dgm:t>
        <a:bodyPr/>
        <a:lstStyle/>
        <a:p>
          <a:r>
            <a:rPr lang="en-US" dirty="0" smtClean="0"/>
            <a:t>APP</a:t>
          </a:r>
        </a:p>
        <a:p>
          <a:r>
            <a:rPr lang="en-US" dirty="0" smtClean="0"/>
            <a:t>OS</a:t>
          </a:r>
          <a:endParaRPr lang="en-US" dirty="0"/>
        </a:p>
      </dgm:t>
    </dgm:pt>
    <dgm:pt modelId="{8A2F33E7-4C35-4661-AECF-F2995F8002B9}" type="parTrans" cxnId="{A36A70F1-F030-41E8-BFDD-7C2FE84D8F07}">
      <dgm:prSet/>
      <dgm:spPr>
        <a:ln>
          <a:solidFill>
            <a:srgbClr val="002060">
              <a:alpha val="60000"/>
            </a:srgbClr>
          </a:solidFill>
        </a:ln>
      </dgm:spPr>
      <dgm:t>
        <a:bodyPr/>
        <a:lstStyle/>
        <a:p>
          <a:endParaRPr lang="en-US"/>
        </a:p>
      </dgm:t>
    </dgm:pt>
    <dgm:pt modelId="{345EBB5C-F613-4FBD-BD74-C57E0A4A6D4B}" type="sibTrans" cxnId="{A36A70F1-F030-41E8-BFDD-7C2FE84D8F07}">
      <dgm:prSet/>
      <dgm:spPr/>
      <dgm:t>
        <a:bodyPr/>
        <a:lstStyle/>
        <a:p>
          <a:endParaRPr lang="en-US"/>
        </a:p>
      </dgm:t>
    </dgm:pt>
    <dgm:pt modelId="{8A66D674-8231-4E1C-BBFF-AAFF4F3FE515}">
      <dgm:prSet phldrT="[Text]"/>
      <dgm:spPr>
        <a:solidFill>
          <a:srgbClr val="002060">
            <a:alpha val="60000"/>
          </a:srgbClr>
        </a:solidFill>
        <a:ln>
          <a:solidFill>
            <a:srgbClr val="002060">
              <a:alpha val="60000"/>
            </a:srgbClr>
          </a:solidFill>
        </a:ln>
      </dgm:spPr>
      <dgm:t>
        <a:bodyPr/>
        <a:lstStyle/>
        <a:p>
          <a:r>
            <a:rPr lang="en-US" dirty="0" smtClean="0"/>
            <a:t>APP</a:t>
          </a:r>
        </a:p>
        <a:p>
          <a:r>
            <a:rPr lang="en-US" dirty="0" smtClean="0"/>
            <a:t>OS</a:t>
          </a:r>
          <a:endParaRPr lang="en-US" dirty="0"/>
        </a:p>
      </dgm:t>
    </dgm:pt>
    <dgm:pt modelId="{1AB5304A-B047-4820-91AE-DA1EE865B442}" type="parTrans" cxnId="{2C3A5429-A667-45A3-A3FD-B44791A64D70}">
      <dgm:prSet/>
      <dgm:spPr>
        <a:ln>
          <a:solidFill>
            <a:srgbClr val="002060">
              <a:alpha val="60000"/>
            </a:srgbClr>
          </a:solidFill>
        </a:ln>
      </dgm:spPr>
      <dgm:t>
        <a:bodyPr/>
        <a:lstStyle/>
        <a:p>
          <a:endParaRPr lang="en-US"/>
        </a:p>
      </dgm:t>
    </dgm:pt>
    <dgm:pt modelId="{F97E7D2A-358B-4130-9666-FD62B8ADF41E}" type="sibTrans" cxnId="{2C3A5429-A667-45A3-A3FD-B44791A64D70}">
      <dgm:prSet/>
      <dgm:spPr/>
      <dgm:t>
        <a:bodyPr/>
        <a:lstStyle/>
        <a:p>
          <a:endParaRPr lang="en-US"/>
        </a:p>
      </dgm:t>
    </dgm:pt>
    <dgm:pt modelId="{08213DD5-8FD1-4F9D-91F6-C5540DE5CDC1}">
      <dgm:prSet phldrT="[Text]"/>
      <dgm:spPr>
        <a:solidFill>
          <a:srgbClr val="002060">
            <a:alpha val="60000"/>
          </a:srgbClr>
        </a:solidFill>
        <a:ln>
          <a:solidFill>
            <a:srgbClr val="002060">
              <a:alpha val="60000"/>
            </a:srgbClr>
          </a:solidFill>
        </a:ln>
      </dgm:spPr>
      <dgm:t>
        <a:bodyPr/>
        <a:lstStyle/>
        <a:p>
          <a:r>
            <a:rPr lang="en-US" dirty="0" smtClean="0"/>
            <a:t>APP</a:t>
          </a:r>
        </a:p>
        <a:p>
          <a:r>
            <a:rPr lang="en-US" dirty="0" smtClean="0"/>
            <a:t>OS</a:t>
          </a:r>
          <a:endParaRPr lang="en-US" dirty="0"/>
        </a:p>
      </dgm:t>
    </dgm:pt>
    <dgm:pt modelId="{F0928444-5236-479C-82D2-357BFD7514CF}" type="parTrans" cxnId="{AD5F1C9C-2C98-494F-8E34-59786408A3C7}">
      <dgm:prSet/>
      <dgm:spPr>
        <a:ln>
          <a:solidFill>
            <a:srgbClr val="002060">
              <a:alpha val="60000"/>
            </a:srgbClr>
          </a:solidFill>
        </a:ln>
      </dgm:spPr>
      <dgm:t>
        <a:bodyPr/>
        <a:lstStyle/>
        <a:p>
          <a:endParaRPr lang="en-US"/>
        </a:p>
      </dgm:t>
    </dgm:pt>
    <dgm:pt modelId="{790BB8EA-1FFA-44CC-944D-EE07AFEE1903}" type="sibTrans" cxnId="{AD5F1C9C-2C98-494F-8E34-59786408A3C7}">
      <dgm:prSet/>
      <dgm:spPr/>
      <dgm:t>
        <a:bodyPr/>
        <a:lstStyle/>
        <a:p>
          <a:endParaRPr lang="en-US"/>
        </a:p>
      </dgm:t>
    </dgm:pt>
    <dgm:pt modelId="{918C9055-E861-4F2A-B187-F1F3E04F6F9F}" type="pres">
      <dgm:prSet presAssocID="{F702E69D-C646-430A-B7D0-82CB0206FC9B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78ED5BE-D1B5-4D81-82F4-8067A1610470}" type="pres">
      <dgm:prSet presAssocID="{5D698A89-0359-4764-9E5B-C4A141B84B6D}" presName="centerShape" presStyleLbl="node0" presStyleIdx="0" presStyleCnt="1" custScaleX="114927" custScaleY="153236"/>
      <dgm:spPr/>
      <dgm:t>
        <a:bodyPr/>
        <a:lstStyle/>
        <a:p>
          <a:endParaRPr lang="en-US"/>
        </a:p>
      </dgm:t>
    </dgm:pt>
    <dgm:pt modelId="{F92D4280-ABA5-4C18-B6B3-C2F3F460BAFA}" type="pres">
      <dgm:prSet presAssocID="{9240AEAE-4796-42A5-9098-0FA9CE6806FC}" presName="Name9" presStyleLbl="parChTrans1D2" presStyleIdx="0" presStyleCnt="8"/>
      <dgm:spPr/>
      <dgm:t>
        <a:bodyPr/>
        <a:lstStyle/>
        <a:p>
          <a:endParaRPr lang="en-US"/>
        </a:p>
      </dgm:t>
    </dgm:pt>
    <dgm:pt modelId="{5415C7AA-9576-4FB7-AE87-520124C06460}" type="pres">
      <dgm:prSet presAssocID="{9240AEAE-4796-42A5-9098-0FA9CE6806FC}" presName="connTx" presStyleLbl="parChTrans1D2" presStyleIdx="0" presStyleCnt="8"/>
      <dgm:spPr/>
      <dgm:t>
        <a:bodyPr/>
        <a:lstStyle/>
        <a:p>
          <a:endParaRPr lang="en-US"/>
        </a:p>
      </dgm:t>
    </dgm:pt>
    <dgm:pt modelId="{E788351E-09DA-4AFB-A73F-8A0538B5F15D}" type="pres">
      <dgm:prSet presAssocID="{306B7D9D-062D-4E47-BA99-F30DE7AF5B38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D2A3CF-F96B-4018-A05D-54C42C895906}" type="pres">
      <dgm:prSet presAssocID="{5A334DF0-27E1-4E58-8E09-E13D20A43945}" presName="Name9" presStyleLbl="parChTrans1D2" presStyleIdx="1" presStyleCnt="8"/>
      <dgm:spPr/>
      <dgm:t>
        <a:bodyPr/>
        <a:lstStyle/>
        <a:p>
          <a:endParaRPr lang="en-US"/>
        </a:p>
      </dgm:t>
    </dgm:pt>
    <dgm:pt modelId="{B94B386C-6F4C-4165-AEA1-E0D0CC938426}" type="pres">
      <dgm:prSet presAssocID="{5A334DF0-27E1-4E58-8E09-E13D20A43945}" presName="connTx" presStyleLbl="parChTrans1D2" presStyleIdx="1" presStyleCnt="8"/>
      <dgm:spPr/>
      <dgm:t>
        <a:bodyPr/>
        <a:lstStyle/>
        <a:p>
          <a:endParaRPr lang="en-US"/>
        </a:p>
      </dgm:t>
    </dgm:pt>
    <dgm:pt modelId="{358BACEC-F019-4B3C-AF00-433D7ED464E9}" type="pres">
      <dgm:prSet presAssocID="{FCBA4C98-47BA-4F3D-B09F-018A86087AA1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2D2035-CF5B-4F32-8E07-41A837CAD43B}" type="pres">
      <dgm:prSet presAssocID="{F2533EB5-AC8F-440F-8656-A9D233B51438}" presName="Name9" presStyleLbl="parChTrans1D2" presStyleIdx="2" presStyleCnt="8"/>
      <dgm:spPr/>
      <dgm:t>
        <a:bodyPr/>
        <a:lstStyle/>
        <a:p>
          <a:endParaRPr lang="en-US"/>
        </a:p>
      </dgm:t>
    </dgm:pt>
    <dgm:pt modelId="{CCCABBCC-E165-476F-B417-8E4A75F58A92}" type="pres">
      <dgm:prSet presAssocID="{F2533EB5-AC8F-440F-8656-A9D233B51438}" presName="connTx" presStyleLbl="parChTrans1D2" presStyleIdx="2" presStyleCnt="8"/>
      <dgm:spPr/>
      <dgm:t>
        <a:bodyPr/>
        <a:lstStyle/>
        <a:p>
          <a:endParaRPr lang="en-US"/>
        </a:p>
      </dgm:t>
    </dgm:pt>
    <dgm:pt modelId="{1FBC18C5-B2B0-4BAA-BF19-B74039A6E11C}" type="pres">
      <dgm:prSet presAssocID="{61E18D1F-A5FB-49D0-AE78-7EA6004342DE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D003B4-67E1-440E-A905-AE91E8EC5BCF}" type="pres">
      <dgm:prSet presAssocID="{F1C3101E-FFFF-464B-9425-D95A0EC72770}" presName="Name9" presStyleLbl="parChTrans1D2" presStyleIdx="3" presStyleCnt="8"/>
      <dgm:spPr/>
      <dgm:t>
        <a:bodyPr/>
        <a:lstStyle/>
        <a:p>
          <a:endParaRPr lang="en-US"/>
        </a:p>
      </dgm:t>
    </dgm:pt>
    <dgm:pt modelId="{EB64C3D2-8F85-49CC-BB45-A7B02DF3FB5A}" type="pres">
      <dgm:prSet presAssocID="{F1C3101E-FFFF-464B-9425-D95A0EC72770}" presName="connTx" presStyleLbl="parChTrans1D2" presStyleIdx="3" presStyleCnt="8"/>
      <dgm:spPr/>
      <dgm:t>
        <a:bodyPr/>
        <a:lstStyle/>
        <a:p>
          <a:endParaRPr lang="en-US"/>
        </a:p>
      </dgm:t>
    </dgm:pt>
    <dgm:pt modelId="{B0AE440D-7464-4FA0-A705-6D32D253394D}" type="pres">
      <dgm:prSet presAssocID="{110B5C2A-DFCD-47BF-B1F6-033A04E7C97D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78BB75-6ABD-4EEF-9EB3-5FB31BAD2C08}" type="pres">
      <dgm:prSet presAssocID="{9D6078D3-19EF-44C3-9FB2-229095B056FC}" presName="Name9" presStyleLbl="parChTrans1D2" presStyleIdx="4" presStyleCnt="8"/>
      <dgm:spPr/>
      <dgm:t>
        <a:bodyPr/>
        <a:lstStyle/>
        <a:p>
          <a:endParaRPr lang="en-US"/>
        </a:p>
      </dgm:t>
    </dgm:pt>
    <dgm:pt modelId="{0B29172D-E911-4F6E-813B-1F18B6027093}" type="pres">
      <dgm:prSet presAssocID="{9D6078D3-19EF-44C3-9FB2-229095B056FC}" presName="connTx" presStyleLbl="parChTrans1D2" presStyleIdx="4" presStyleCnt="8"/>
      <dgm:spPr/>
      <dgm:t>
        <a:bodyPr/>
        <a:lstStyle/>
        <a:p>
          <a:endParaRPr lang="en-US"/>
        </a:p>
      </dgm:t>
    </dgm:pt>
    <dgm:pt modelId="{A3D08A59-BE2A-49E5-816F-3D0663148CA3}" type="pres">
      <dgm:prSet presAssocID="{739338F8-16D7-4E3F-A79C-1492044111AD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E73C45-CF2D-44F3-8F15-360A23850317}" type="pres">
      <dgm:prSet presAssocID="{8A2F33E7-4C35-4661-AECF-F2995F8002B9}" presName="Name9" presStyleLbl="parChTrans1D2" presStyleIdx="5" presStyleCnt="8"/>
      <dgm:spPr/>
      <dgm:t>
        <a:bodyPr/>
        <a:lstStyle/>
        <a:p>
          <a:endParaRPr lang="en-US"/>
        </a:p>
      </dgm:t>
    </dgm:pt>
    <dgm:pt modelId="{467C631F-2553-46D1-AAF6-75CF69BB98B7}" type="pres">
      <dgm:prSet presAssocID="{8A2F33E7-4C35-4661-AECF-F2995F8002B9}" presName="connTx" presStyleLbl="parChTrans1D2" presStyleIdx="5" presStyleCnt="8"/>
      <dgm:spPr/>
      <dgm:t>
        <a:bodyPr/>
        <a:lstStyle/>
        <a:p>
          <a:endParaRPr lang="en-US"/>
        </a:p>
      </dgm:t>
    </dgm:pt>
    <dgm:pt modelId="{4A05DCE1-12CA-4755-8107-3A3555AA7D1C}" type="pres">
      <dgm:prSet presAssocID="{66D48C20-CDDE-4381-BF9F-91F0B7659A1B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5CB6EF-C6F5-4648-904C-F06CDA626BDC}" type="pres">
      <dgm:prSet presAssocID="{1AB5304A-B047-4820-91AE-DA1EE865B442}" presName="Name9" presStyleLbl="parChTrans1D2" presStyleIdx="6" presStyleCnt="8"/>
      <dgm:spPr/>
      <dgm:t>
        <a:bodyPr/>
        <a:lstStyle/>
        <a:p>
          <a:endParaRPr lang="en-US"/>
        </a:p>
      </dgm:t>
    </dgm:pt>
    <dgm:pt modelId="{EF914728-D347-450E-9F6A-2AB2EEA093FB}" type="pres">
      <dgm:prSet presAssocID="{1AB5304A-B047-4820-91AE-DA1EE865B442}" presName="connTx" presStyleLbl="parChTrans1D2" presStyleIdx="6" presStyleCnt="8"/>
      <dgm:spPr/>
      <dgm:t>
        <a:bodyPr/>
        <a:lstStyle/>
        <a:p>
          <a:endParaRPr lang="en-US"/>
        </a:p>
      </dgm:t>
    </dgm:pt>
    <dgm:pt modelId="{B14946C5-8121-4CB7-AD74-97500F90E26C}" type="pres">
      <dgm:prSet presAssocID="{8A66D674-8231-4E1C-BBFF-AAFF4F3FE515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E297EB-2C39-4346-B7AE-9EC7A60B5D0A}" type="pres">
      <dgm:prSet presAssocID="{F0928444-5236-479C-82D2-357BFD7514CF}" presName="Name9" presStyleLbl="parChTrans1D2" presStyleIdx="7" presStyleCnt="8"/>
      <dgm:spPr/>
      <dgm:t>
        <a:bodyPr/>
        <a:lstStyle/>
        <a:p>
          <a:endParaRPr lang="en-US"/>
        </a:p>
      </dgm:t>
    </dgm:pt>
    <dgm:pt modelId="{5C862291-1419-492E-A7AA-D7458CDD8EB7}" type="pres">
      <dgm:prSet presAssocID="{F0928444-5236-479C-82D2-357BFD7514CF}" presName="connTx" presStyleLbl="parChTrans1D2" presStyleIdx="7" presStyleCnt="8"/>
      <dgm:spPr/>
      <dgm:t>
        <a:bodyPr/>
        <a:lstStyle/>
        <a:p>
          <a:endParaRPr lang="en-US"/>
        </a:p>
      </dgm:t>
    </dgm:pt>
    <dgm:pt modelId="{55A5BDA2-0BE4-4941-9DB5-197EDE867B85}" type="pres">
      <dgm:prSet presAssocID="{08213DD5-8FD1-4F9D-91F6-C5540DE5CDC1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524721A-80C9-455B-A518-9B0911477FEC}" type="presOf" srcId="{8A2F33E7-4C35-4661-AECF-F2995F8002B9}" destId="{467C631F-2553-46D1-AAF6-75CF69BB98B7}" srcOrd="1" destOrd="0" presId="urn:microsoft.com/office/officeart/2005/8/layout/radial1"/>
    <dgm:cxn modelId="{14BDCF5D-BF32-412E-B16C-04480B42E034}" type="presOf" srcId="{739338F8-16D7-4E3F-A79C-1492044111AD}" destId="{A3D08A59-BE2A-49E5-816F-3D0663148CA3}" srcOrd="0" destOrd="0" presId="urn:microsoft.com/office/officeart/2005/8/layout/radial1"/>
    <dgm:cxn modelId="{AD5F1C9C-2C98-494F-8E34-59786408A3C7}" srcId="{5D698A89-0359-4764-9E5B-C4A141B84B6D}" destId="{08213DD5-8FD1-4F9D-91F6-C5540DE5CDC1}" srcOrd="7" destOrd="0" parTransId="{F0928444-5236-479C-82D2-357BFD7514CF}" sibTransId="{790BB8EA-1FFA-44CC-944D-EE07AFEE1903}"/>
    <dgm:cxn modelId="{CF9A8A9A-D251-4FD9-84C4-DC5A18035D5E}" type="presOf" srcId="{9240AEAE-4796-42A5-9098-0FA9CE6806FC}" destId="{F92D4280-ABA5-4C18-B6B3-C2F3F460BAFA}" srcOrd="0" destOrd="0" presId="urn:microsoft.com/office/officeart/2005/8/layout/radial1"/>
    <dgm:cxn modelId="{5B51FD6E-752C-4FD4-8B15-36E2EDE4CECD}" srcId="{5D698A89-0359-4764-9E5B-C4A141B84B6D}" destId="{306B7D9D-062D-4E47-BA99-F30DE7AF5B38}" srcOrd="0" destOrd="0" parTransId="{9240AEAE-4796-42A5-9098-0FA9CE6806FC}" sibTransId="{DAFB0F68-9432-4FD3-9357-8ADF3F492F35}"/>
    <dgm:cxn modelId="{9D38907B-3B0A-44CF-84E6-76932B1F94C3}" type="presOf" srcId="{1AB5304A-B047-4820-91AE-DA1EE865B442}" destId="{B55CB6EF-C6F5-4648-904C-F06CDA626BDC}" srcOrd="0" destOrd="0" presId="urn:microsoft.com/office/officeart/2005/8/layout/radial1"/>
    <dgm:cxn modelId="{DE61AEC9-05F1-4B52-A4B3-89D2B07CD179}" srcId="{F702E69D-C646-430A-B7D0-82CB0206FC9B}" destId="{5D698A89-0359-4764-9E5B-C4A141B84B6D}" srcOrd="0" destOrd="0" parTransId="{9C4A68C0-CBC0-4A19-BE35-1948A8566B80}" sibTransId="{E72A596A-D733-4745-80C8-9575AC788157}"/>
    <dgm:cxn modelId="{494CB348-288F-42B4-B855-F929EA63C170}" srcId="{5D698A89-0359-4764-9E5B-C4A141B84B6D}" destId="{61E18D1F-A5FB-49D0-AE78-7EA6004342DE}" srcOrd="2" destOrd="0" parTransId="{F2533EB5-AC8F-440F-8656-A9D233B51438}" sibTransId="{F3B26786-8F14-43A4-AAF3-FEE0FAD41F8D}"/>
    <dgm:cxn modelId="{71E3201E-7072-457F-ACA6-E61AFB7A6B66}" type="presOf" srcId="{FCBA4C98-47BA-4F3D-B09F-018A86087AA1}" destId="{358BACEC-F019-4B3C-AF00-433D7ED464E9}" srcOrd="0" destOrd="0" presId="urn:microsoft.com/office/officeart/2005/8/layout/radial1"/>
    <dgm:cxn modelId="{43B63ED7-0B68-40F4-A910-0B6520863B70}" type="presOf" srcId="{F1C3101E-FFFF-464B-9425-D95A0EC72770}" destId="{EB64C3D2-8F85-49CC-BB45-A7B02DF3FB5A}" srcOrd="1" destOrd="0" presId="urn:microsoft.com/office/officeart/2005/8/layout/radial1"/>
    <dgm:cxn modelId="{FFC7A442-1365-4228-B1A7-7FBA4DB4C536}" type="presOf" srcId="{9D6078D3-19EF-44C3-9FB2-229095B056FC}" destId="{0B29172D-E911-4F6E-813B-1F18B6027093}" srcOrd="1" destOrd="0" presId="urn:microsoft.com/office/officeart/2005/8/layout/radial1"/>
    <dgm:cxn modelId="{F91683CA-8E84-494B-9709-964F910BCE00}" srcId="{5D698A89-0359-4764-9E5B-C4A141B84B6D}" destId="{739338F8-16D7-4E3F-A79C-1492044111AD}" srcOrd="4" destOrd="0" parTransId="{9D6078D3-19EF-44C3-9FB2-229095B056FC}" sibTransId="{CDEE10AF-C78F-4E9D-AAF5-3951A93ED152}"/>
    <dgm:cxn modelId="{A36A70F1-F030-41E8-BFDD-7C2FE84D8F07}" srcId="{5D698A89-0359-4764-9E5B-C4A141B84B6D}" destId="{66D48C20-CDDE-4381-BF9F-91F0B7659A1B}" srcOrd="5" destOrd="0" parTransId="{8A2F33E7-4C35-4661-AECF-F2995F8002B9}" sibTransId="{345EBB5C-F613-4FBD-BD74-C57E0A4A6D4B}"/>
    <dgm:cxn modelId="{DD374E7B-2E98-43B1-B252-A681FBFBF8C8}" type="presOf" srcId="{9D6078D3-19EF-44C3-9FB2-229095B056FC}" destId="{C578BB75-6ABD-4EEF-9EB3-5FB31BAD2C08}" srcOrd="0" destOrd="0" presId="urn:microsoft.com/office/officeart/2005/8/layout/radial1"/>
    <dgm:cxn modelId="{54A0C5E4-894D-40E6-A5A6-73C0DDB9C0AB}" type="presOf" srcId="{F2533EB5-AC8F-440F-8656-A9D233B51438}" destId="{CCCABBCC-E165-476F-B417-8E4A75F58A92}" srcOrd="1" destOrd="0" presId="urn:microsoft.com/office/officeart/2005/8/layout/radial1"/>
    <dgm:cxn modelId="{BF8A76BD-3B8F-4303-83DA-A41FC521DA2E}" type="presOf" srcId="{F1C3101E-FFFF-464B-9425-D95A0EC72770}" destId="{51D003B4-67E1-440E-A905-AE91E8EC5BCF}" srcOrd="0" destOrd="0" presId="urn:microsoft.com/office/officeart/2005/8/layout/radial1"/>
    <dgm:cxn modelId="{5FE6BA35-C619-4D3D-A90B-E23F60E0FC9C}" type="presOf" srcId="{8A2F33E7-4C35-4661-AECF-F2995F8002B9}" destId="{18E73C45-CF2D-44F3-8F15-360A23850317}" srcOrd="0" destOrd="0" presId="urn:microsoft.com/office/officeart/2005/8/layout/radial1"/>
    <dgm:cxn modelId="{2AE09FAF-A034-4069-BCE5-67B9B1EFE84C}" type="presOf" srcId="{9240AEAE-4796-42A5-9098-0FA9CE6806FC}" destId="{5415C7AA-9576-4FB7-AE87-520124C06460}" srcOrd="1" destOrd="0" presId="urn:microsoft.com/office/officeart/2005/8/layout/radial1"/>
    <dgm:cxn modelId="{17BB5DE0-39A8-4CBD-9102-466CE1E0E4F1}" type="presOf" srcId="{8A66D674-8231-4E1C-BBFF-AAFF4F3FE515}" destId="{B14946C5-8121-4CB7-AD74-97500F90E26C}" srcOrd="0" destOrd="0" presId="urn:microsoft.com/office/officeart/2005/8/layout/radial1"/>
    <dgm:cxn modelId="{AE0504D4-000F-4F0E-BF80-F71D27932CAE}" type="presOf" srcId="{5D698A89-0359-4764-9E5B-C4A141B84B6D}" destId="{E78ED5BE-D1B5-4D81-82F4-8067A1610470}" srcOrd="0" destOrd="0" presId="urn:microsoft.com/office/officeart/2005/8/layout/radial1"/>
    <dgm:cxn modelId="{68774E7B-DFAE-4229-9ED6-CC0E30AB85BC}" type="presOf" srcId="{F0928444-5236-479C-82D2-357BFD7514CF}" destId="{2FE297EB-2C39-4346-B7AE-9EC7A60B5D0A}" srcOrd="0" destOrd="0" presId="urn:microsoft.com/office/officeart/2005/8/layout/radial1"/>
    <dgm:cxn modelId="{64B20E83-9122-444D-962A-969E9D9FA491}" srcId="{5D698A89-0359-4764-9E5B-C4A141B84B6D}" destId="{110B5C2A-DFCD-47BF-B1F6-033A04E7C97D}" srcOrd="3" destOrd="0" parTransId="{F1C3101E-FFFF-464B-9425-D95A0EC72770}" sibTransId="{9622F741-00A5-4A90-8389-8DC56277D725}"/>
    <dgm:cxn modelId="{582E32A4-FC7C-4E9E-B5FB-09713B3E41B3}" type="presOf" srcId="{F2533EB5-AC8F-440F-8656-A9D233B51438}" destId="{032D2035-CF5B-4F32-8E07-41A837CAD43B}" srcOrd="0" destOrd="0" presId="urn:microsoft.com/office/officeart/2005/8/layout/radial1"/>
    <dgm:cxn modelId="{D155D86E-269A-4F7D-9080-A6CE4E02CE77}" type="presOf" srcId="{08213DD5-8FD1-4F9D-91F6-C5540DE5CDC1}" destId="{55A5BDA2-0BE4-4941-9DB5-197EDE867B85}" srcOrd="0" destOrd="0" presId="urn:microsoft.com/office/officeart/2005/8/layout/radial1"/>
    <dgm:cxn modelId="{AAC4BFB4-E106-48CE-9F57-23299E30B9D3}" type="presOf" srcId="{306B7D9D-062D-4E47-BA99-F30DE7AF5B38}" destId="{E788351E-09DA-4AFB-A73F-8A0538B5F15D}" srcOrd="0" destOrd="0" presId="urn:microsoft.com/office/officeart/2005/8/layout/radial1"/>
    <dgm:cxn modelId="{DD8D30F1-2768-4D95-90A5-8BEB3D262058}" type="presOf" srcId="{1AB5304A-B047-4820-91AE-DA1EE865B442}" destId="{EF914728-D347-450E-9F6A-2AB2EEA093FB}" srcOrd="1" destOrd="0" presId="urn:microsoft.com/office/officeart/2005/8/layout/radial1"/>
    <dgm:cxn modelId="{B291E5CF-9C37-45D9-8DA6-ECDDE5E67DBE}" type="presOf" srcId="{66D48C20-CDDE-4381-BF9F-91F0B7659A1B}" destId="{4A05DCE1-12CA-4755-8107-3A3555AA7D1C}" srcOrd="0" destOrd="0" presId="urn:microsoft.com/office/officeart/2005/8/layout/radial1"/>
    <dgm:cxn modelId="{453C7F17-74E0-4C1D-8FD3-306282BD1E3A}" type="presOf" srcId="{F0928444-5236-479C-82D2-357BFD7514CF}" destId="{5C862291-1419-492E-A7AA-D7458CDD8EB7}" srcOrd="1" destOrd="0" presId="urn:microsoft.com/office/officeart/2005/8/layout/radial1"/>
    <dgm:cxn modelId="{0079CB54-E26E-443F-8DB2-E7A9F9826B16}" type="presOf" srcId="{F702E69D-C646-430A-B7D0-82CB0206FC9B}" destId="{918C9055-E861-4F2A-B187-F1F3E04F6F9F}" srcOrd="0" destOrd="0" presId="urn:microsoft.com/office/officeart/2005/8/layout/radial1"/>
    <dgm:cxn modelId="{79DBE348-2C72-4500-B90B-02ED04A6C107}" srcId="{5D698A89-0359-4764-9E5B-C4A141B84B6D}" destId="{FCBA4C98-47BA-4F3D-B09F-018A86087AA1}" srcOrd="1" destOrd="0" parTransId="{5A334DF0-27E1-4E58-8E09-E13D20A43945}" sibTransId="{A220A226-47D7-4109-8153-0E9BEB132F63}"/>
    <dgm:cxn modelId="{71282F92-BACB-4A40-834C-37F60434F6CB}" type="presOf" srcId="{5A334DF0-27E1-4E58-8E09-E13D20A43945}" destId="{08D2A3CF-F96B-4018-A05D-54C42C895906}" srcOrd="0" destOrd="0" presId="urn:microsoft.com/office/officeart/2005/8/layout/radial1"/>
    <dgm:cxn modelId="{E34C03A8-5FC3-4FE0-AD87-D68BDB402D5A}" type="presOf" srcId="{61E18D1F-A5FB-49D0-AE78-7EA6004342DE}" destId="{1FBC18C5-B2B0-4BAA-BF19-B74039A6E11C}" srcOrd="0" destOrd="0" presId="urn:microsoft.com/office/officeart/2005/8/layout/radial1"/>
    <dgm:cxn modelId="{6F43A09A-D9D1-4667-89FD-A459FFE24C78}" type="presOf" srcId="{5A334DF0-27E1-4E58-8E09-E13D20A43945}" destId="{B94B386C-6F4C-4165-AEA1-E0D0CC938426}" srcOrd="1" destOrd="0" presId="urn:microsoft.com/office/officeart/2005/8/layout/radial1"/>
    <dgm:cxn modelId="{2C3A5429-A667-45A3-A3FD-B44791A64D70}" srcId="{5D698A89-0359-4764-9E5B-C4A141B84B6D}" destId="{8A66D674-8231-4E1C-BBFF-AAFF4F3FE515}" srcOrd="6" destOrd="0" parTransId="{1AB5304A-B047-4820-91AE-DA1EE865B442}" sibTransId="{F97E7D2A-358B-4130-9666-FD62B8ADF41E}"/>
    <dgm:cxn modelId="{809881A3-9BF7-4C4E-A585-02409B017C69}" type="presOf" srcId="{110B5C2A-DFCD-47BF-B1F6-033A04E7C97D}" destId="{B0AE440D-7464-4FA0-A705-6D32D253394D}" srcOrd="0" destOrd="0" presId="urn:microsoft.com/office/officeart/2005/8/layout/radial1"/>
    <dgm:cxn modelId="{BEF92C8D-DB9A-4B14-A59F-013F56BC15DD}" type="presParOf" srcId="{918C9055-E861-4F2A-B187-F1F3E04F6F9F}" destId="{E78ED5BE-D1B5-4D81-82F4-8067A1610470}" srcOrd="0" destOrd="0" presId="urn:microsoft.com/office/officeart/2005/8/layout/radial1"/>
    <dgm:cxn modelId="{7BE990C8-CAC0-49F7-B4A9-7F99EA003591}" type="presParOf" srcId="{918C9055-E861-4F2A-B187-F1F3E04F6F9F}" destId="{F92D4280-ABA5-4C18-B6B3-C2F3F460BAFA}" srcOrd="1" destOrd="0" presId="urn:microsoft.com/office/officeart/2005/8/layout/radial1"/>
    <dgm:cxn modelId="{D7E635B8-0993-4E9E-9CFB-4548CC50358B}" type="presParOf" srcId="{F92D4280-ABA5-4C18-B6B3-C2F3F460BAFA}" destId="{5415C7AA-9576-4FB7-AE87-520124C06460}" srcOrd="0" destOrd="0" presId="urn:microsoft.com/office/officeart/2005/8/layout/radial1"/>
    <dgm:cxn modelId="{E3C5F26F-4EC1-432A-A70F-B59C5D5B5C5E}" type="presParOf" srcId="{918C9055-E861-4F2A-B187-F1F3E04F6F9F}" destId="{E788351E-09DA-4AFB-A73F-8A0538B5F15D}" srcOrd="2" destOrd="0" presId="urn:microsoft.com/office/officeart/2005/8/layout/radial1"/>
    <dgm:cxn modelId="{EB1E5C29-1C64-4634-AC31-BF16BCB3AB3F}" type="presParOf" srcId="{918C9055-E861-4F2A-B187-F1F3E04F6F9F}" destId="{08D2A3CF-F96B-4018-A05D-54C42C895906}" srcOrd="3" destOrd="0" presId="urn:microsoft.com/office/officeart/2005/8/layout/radial1"/>
    <dgm:cxn modelId="{129787F6-9759-41BA-877C-3571682FBC11}" type="presParOf" srcId="{08D2A3CF-F96B-4018-A05D-54C42C895906}" destId="{B94B386C-6F4C-4165-AEA1-E0D0CC938426}" srcOrd="0" destOrd="0" presId="urn:microsoft.com/office/officeart/2005/8/layout/radial1"/>
    <dgm:cxn modelId="{35BB9CD0-6D6E-44EC-BE5E-5911CB56A994}" type="presParOf" srcId="{918C9055-E861-4F2A-B187-F1F3E04F6F9F}" destId="{358BACEC-F019-4B3C-AF00-433D7ED464E9}" srcOrd="4" destOrd="0" presId="urn:microsoft.com/office/officeart/2005/8/layout/radial1"/>
    <dgm:cxn modelId="{0438CF60-C477-4401-A593-D6608EC10EA7}" type="presParOf" srcId="{918C9055-E861-4F2A-B187-F1F3E04F6F9F}" destId="{032D2035-CF5B-4F32-8E07-41A837CAD43B}" srcOrd="5" destOrd="0" presId="urn:microsoft.com/office/officeart/2005/8/layout/radial1"/>
    <dgm:cxn modelId="{7170567C-8B59-4BFD-828F-865A9FF5B010}" type="presParOf" srcId="{032D2035-CF5B-4F32-8E07-41A837CAD43B}" destId="{CCCABBCC-E165-476F-B417-8E4A75F58A92}" srcOrd="0" destOrd="0" presId="urn:microsoft.com/office/officeart/2005/8/layout/radial1"/>
    <dgm:cxn modelId="{5C851221-3B21-4226-811B-E9BD3478C338}" type="presParOf" srcId="{918C9055-E861-4F2A-B187-F1F3E04F6F9F}" destId="{1FBC18C5-B2B0-4BAA-BF19-B74039A6E11C}" srcOrd="6" destOrd="0" presId="urn:microsoft.com/office/officeart/2005/8/layout/radial1"/>
    <dgm:cxn modelId="{FCB15CD9-06B3-4E60-9847-85B96D4B90D9}" type="presParOf" srcId="{918C9055-E861-4F2A-B187-F1F3E04F6F9F}" destId="{51D003B4-67E1-440E-A905-AE91E8EC5BCF}" srcOrd="7" destOrd="0" presId="urn:microsoft.com/office/officeart/2005/8/layout/radial1"/>
    <dgm:cxn modelId="{E589009C-383F-40AC-81BB-D156988F6165}" type="presParOf" srcId="{51D003B4-67E1-440E-A905-AE91E8EC5BCF}" destId="{EB64C3D2-8F85-49CC-BB45-A7B02DF3FB5A}" srcOrd="0" destOrd="0" presId="urn:microsoft.com/office/officeart/2005/8/layout/radial1"/>
    <dgm:cxn modelId="{1173F8AB-E63F-4854-928B-983D1D2E3BB5}" type="presParOf" srcId="{918C9055-E861-4F2A-B187-F1F3E04F6F9F}" destId="{B0AE440D-7464-4FA0-A705-6D32D253394D}" srcOrd="8" destOrd="0" presId="urn:microsoft.com/office/officeart/2005/8/layout/radial1"/>
    <dgm:cxn modelId="{5E16BA41-4800-431C-9ABC-EDA8801C5FBB}" type="presParOf" srcId="{918C9055-E861-4F2A-B187-F1F3E04F6F9F}" destId="{C578BB75-6ABD-4EEF-9EB3-5FB31BAD2C08}" srcOrd="9" destOrd="0" presId="urn:microsoft.com/office/officeart/2005/8/layout/radial1"/>
    <dgm:cxn modelId="{646A6290-9A90-40D6-80A5-5553EC4D75B1}" type="presParOf" srcId="{C578BB75-6ABD-4EEF-9EB3-5FB31BAD2C08}" destId="{0B29172D-E911-4F6E-813B-1F18B6027093}" srcOrd="0" destOrd="0" presId="urn:microsoft.com/office/officeart/2005/8/layout/radial1"/>
    <dgm:cxn modelId="{FFFBACEC-6A97-4F4C-8F8A-2FCB1E4C12E3}" type="presParOf" srcId="{918C9055-E861-4F2A-B187-F1F3E04F6F9F}" destId="{A3D08A59-BE2A-49E5-816F-3D0663148CA3}" srcOrd="10" destOrd="0" presId="urn:microsoft.com/office/officeart/2005/8/layout/radial1"/>
    <dgm:cxn modelId="{6C49FAD8-9D9E-4688-850B-0B497486B080}" type="presParOf" srcId="{918C9055-E861-4F2A-B187-F1F3E04F6F9F}" destId="{18E73C45-CF2D-44F3-8F15-360A23850317}" srcOrd="11" destOrd="0" presId="urn:microsoft.com/office/officeart/2005/8/layout/radial1"/>
    <dgm:cxn modelId="{06BB516B-96FD-462A-B636-66054BA20773}" type="presParOf" srcId="{18E73C45-CF2D-44F3-8F15-360A23850317}" destId="{467C631F-2553-46D1-AAF6-75CF69BB98B7}" srcOrd="0" destOrd="0" presId="urn:microsoft.com/office/officeart/2005/8/layout/radial1"/>
    <dgm:cxn modelId="{9BC04DAB-C59A-45EF-98AE-F229AB447BAD}" type="presParOf" srcId="{918C9055-E861-4F2A-B187-F1F3E04F6F9F}" destId="{4A05DCE1-12CA-4755-8107-3A3555AA7D1C}" srcOrd="12" destOrd="0" presId="urn:microsoft.com/office/officeart/2005/8/layout/radial1"/>
    <dgm:cxn modelId="{2EF8B0C1-08CB-4480-81BD-8844CC758006}" type="presParOf" srcId="{918C9055-E861-4F2A-B187-F1F3E04F6F9F}" destId="{B55CB6EF-C6F5-4648-904C-F06CDA626BDC}" srcOrd="13" destOrd="0" presId="urn:microsoft.com/office/officeart/2005/8/layout/radial1"/>
    <dgm:cxn modelId="{85F9BE95-47E3-4BAC-AF85-7044C7480F94}" type="presParOf" srcId="{B55CB6EF-C6F5-4648-904C-F06CDA626BDC}" destId="{EF914728-D347-450E-9F6A-2AB2EEA093FB}" srcOrd="0" destOrd="0" presId="urn:microsoft.com/office/officeart/2005/8/layout/radial1"/>
    <dgm:cxn modelId="{C9CF5817-2417-472A-AC0B-1994903735E9}" type="presParOf" srcId="{918C9055-E861-4F2A-B187-F1F3E04F6F9F}" destId="{B14946C5-8121-4CB7-AD74-97500F90E26C}" srcOrd="14" destOrd="0" presId="urn:microsoft.com/office/officeart/2005/8/layout/radial1"/>
    <dgm:cxn modelId="{4EC6994F-73EE-4D7B-B0D0-5C3B2007FAC5}" type="presParOf" srcId="{918C9055-E861-4F2A-B187-F1F3E04F6F9F}" destId="{2FE297EB-2C39-4346-B7AE-9EC7A60B5D0A}" srcOrd="15" destOrd="0" presId="urn:microsoft.com/office/officeart/2005/8/layout/radial1"/>
    <dgm:cxn modelId="{61CE04DF-5007-48AE-ACFC-C994283A7B34}" type="presParOf" srcId="{2FE297EB-2C39-4346-B7AE-9EC7A60B5D0A}" destId="{5C862291-1419-492E-A7AA-D7458CDD8EB7}" srcOrd="0" destOrd="0" presId="urn:microsoft.com/office/officeart/2005/8/layout/radial1"/>
    <dgm:cxn modelId="{F1A4A11E-0C13-4193-90B2-0095472C9E39}" type="presParOf" srcId="{918C9055-E861-4F2A-B187-F1F3E04F6F9F}" destId="{55A5BDA2-0BE4-4941-9DB5-197EDE867B85}" srcOrd="16" destOrd="0" presId="urn:microsoft.com/office/officeart/2005/8/layout/radial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26CB7D-3A87-47E1-B9DA-47A97A8E2413}" type="datetimeFigureOut">
              <a:rPr lang="en-US" smtClean="0"/>
              <a:pPr/>
              <a:t>1/5/2010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997085-01F9-4516-A2F3-0D3EB3029E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98A840E6-D339-4597-B471-02A035568484}" type="datetimeFigureOut">
              <a:rPr lang="en-US" smtClean="0"/>
              <a:pPr/>
              <a:t>1/5/2010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3F7DC895-14C6-4335-A05F-D60FCC9B1A0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45720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A840E6-D339-4597-B471-02A035568484}" type="datetimeFigureOut">
              <a:rPr lang="en-US" smtClean="0"/>
              <a:pPr/>
              <a:t>1/5/2010</a:t>
            </a:fld>
            <a:endParaRPr lang="en-US" dirty="0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F7DC895-14C6-4335-A05F-D60FCC9B1A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1066800"/>
            <a:ext cx="2057400" cy="9144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066800"/>
            <a:ext cx="6019800" cy="4953000"/>
          </a:xfrm>
          <a:solidFill>
            <a:schemeClr val="tx2">
              <a:tint val="4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2133600"/>
            <a:ext cx="2057400" cy="38862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A840E6-D339-4597-B471-02A035568484}" type="datetimeFigureOut">
              <a:rPr lang="en-US" smtClean="0"/>
              <a:pPr/>
              <a:t>1/5/2010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7DC895-14C6-4335-A05F-D60FCC9B1A0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A840E6-D339-4597-B471-02A035568484}" type="datetimeFigureOut">
              <a:rPr lang="en-US" smtClean="0"/>
              <a:pPr/>
              <a:t>1/5/2010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7DC895-14C6-4335-A05F-D60FCC9B1A0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81625" y="6499225"/>
            <a:ext cx="2590800" cy="384175"/>
          </a:xfrm>
        </p:spPr>
        <p:txBody>
          <a:bodyPr/>
          <a:lstStyle>
            <a:lvl1pPr>
              <a:defRPr/>
            </a:lvl1pPr>
          </a:lstStyle>
          <a:p>
            <a:fld id="{98A840E6-D339-4597-B471-02A035568484}" type="datetimeFigureOut">
              <a:rPr lang="en-US" smtClean="0"/>
              <a:pPr/>
              <a:t>1/5/2010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24025" y="6499225"/>
            <a:ext cx="3581400" cy="384175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1000" y="6477000"/>
            <a:ext cx="609600" cy="457200"/>
          </a:xfrm>
        </p:spPr>
        <p:txBody>
          <a:bodyPr/>
          <a:lstStyle>
            <a:lvl1pPr>
              <a:defRPr/>
            </a:lvl1pPr>
          </a:lstStyle>
          <a:p>
            <a:fld id="{3F7DC895-14C6-4335-A05F-D60FCC9B1A0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A840E6-D339-4597-B471-02A035568484}" type="datetimeFigureOut">
              <a:rPr lang="en-US" smtClean="0"/>
              <a:pPr/>
              <a:t>1/5/2010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7DC895-14C6-4335-A05F-D60FCC9B1A0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66800" y="2819400"/>
            <a:ext cx="68580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98A840E6-D339-4597-B471-02A035568484}" type="datetimeFigureOut">
              <a:rPr lang="en-US" smtClean="0"/>
              <a:pPr/>
              <a:t>1/5/2010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3F7DC895-14C6-4335-A05F-D60FCC9B1A0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A840E6-D339-4597-B471-02A035568484}" type="datetimeFigureOut">
              <a:rPr lang="en-US" smtClean="0"/>
              <a:pPr/>
              <a:t>1/5/2010</a:t>
            </a:fld>
            <a:endParaRPr lang="en-US" dirty="0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7DC895-14C6-4335-A05F-D60FCC9B1A0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/>
          </p:cNvSpPr>
          <p:nvPr userDrawn="1"/>
        </p:nvSpPr>
        <p:spPr bwMode="auto">
          <a:xfrm>
            <a:off x="0" y="0"/>
            <a:ext cx="6858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buFont typeface="Arial"/>
              <a:buChar char="•"/>
              <a:defRPr/>
            </a:pPr>
            <a:endParaRPr lang="en-CA" sz="32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/>
          </p:cNvSpPr>
          <p:nvPr userDrawn="1"/>
        </p:nvSpPr>
        <p:spPr bwMode="auto">
          <a:xfrm>
            <a:off x="0" y="0"/>
            <a:ext cx="6858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buFont typeface="Arial"/>
              <a:buChar char="•"/>
              <a:defRPr/>
            </a:pPr>
            <a:endParaRPr lang="en-CA" sz="32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/>
          </p:cNvSpPr>
          <p:nvPr userDrawn="1"/>
        </p:nvSpPr>
        <p:spPr bwMode="auto">
          <a:xfrm>
            <a:off x="0" y="0"/>
            <a:ext cx="6858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buFont typeface="Arial"/>
              <a:buChar char="•"/>
              <a:defRPr/>
            </a:pPr>
            <a:endParaRPr lang="en-CA" sz="32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Page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ray-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6100" y="1371600"/>
            <a:ext cx="2971800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667000"/>
            <a:ext cx="8610600" cy="1676400"/>
          </a:xfrm>
        </p:spPr>
        <p:txBody>
          <a:bodyPr anchor="ctr"/>
          <a:lstStyle>
            <a:lvl1pPr algn="ctr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A840E6-D339-4597-B471-02A035568484}" type="datetimeFigureOut">
              <a:rPr lang="en-US" smtClean="0"/>
              <a:pPr/>
              <a:t>1/5/2010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7DC895-14C6-4335-A05F-D60FCC9B1A0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/>
          </p:cNvSpPr>
          <p:nvPr userDrawn="1"/>
        </p:nvSpPr>
        <p:spPr bwMode="auto">
          <a:xfrm>
            <a:off x="0" y="0"/>
            <a:ext cx="6858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buFont typeface="Arial"/>
              <a:buChar char="•"/>
              <a:defRPr/>
            </a:pPr>
            <a:endParaRPr lang="en-CA" sz="32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/>
          </p:cNvSpPr>
          <p:nvPr userDrawn="1"/>
        </p:nvSpPr>
        <p:spPr bwMode="auto">
          <a:xfrm>
            <a:off x="0" y="0"/>
            <a:ext cx="6858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buFont typeface="Arial"/>
              <a:buChar char="•"/>
              <a:defRPr/>
            </a:pPr>
            <a:endParaRPr lang="en-CA" sz="32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/>
          </p:cNvSpPr>
          <p:nvPr userDrawn="1"/>
        </p:nvSpPr>
        <p:spPr bwMode="auto">
          <a:xfrm>
            <a:off x="0" y="0"/>
            <a:ext cx="6858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buFont typeface="Arial"/>
              <a:buChar char="•"/>
              <a:defRPr/>
            </a:pPr>
            <a:endParaRPr lang="en-CA" sz="32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/>
          </p:cNvSpPr>
          <p:nvPr userDrawn="1"/>
        </p:nvSpPr>
        <p:spPr bwMode="auto">
          <a:xfrm>
            <a:off x="0" y="0"/>
            <a:ext cx="6858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buFont typeface="Arial"/>
              <a:buChar char="•"/>
              <a:defRPr/>
            </a:pPr>
            <a:endParaRPr lang="en-CA" sz="32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A840E6-D339-4597-B471-02A035568484}" type="datetimeFigureOut">
              <a:rPr lang="en-US" smtClean="0"/>
              <a:pPr/>
              <a:t>1/5/2010</a:t>
            </a:fld>
            <a:endParaRPr lang="en-US" dirty="0"/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F7DC895-14C6-4335-A05F-D60FCC9B1A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kern="0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A840E6-D339-4597-B471-02A035568484}" type="datetimeFigureOut">
              <a:rPr lang="en-US" smtClean="0"/>
              <a:pPr/>
              <a:t>1/5/2010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7DC895-14C6-4335-A05F-D60FCC9B1A0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A840E6-D339-4597-B471-02A035568484}" type="datetimeFigureOut">
              <a:rPr lang="en-US" smtClean="0"/>
              <a:pPr/>
              <a:t>1/5/2010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7DC895-14C6-4335-A05F-D60FCC9B1A0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A840E6-D339-4597-B471-02A035568484}" type="datetimeFigureOut">
              <a:rPr lang="en-US" smtClean="0"/>
              <a:pPr/>
              <a:t>1/5/2010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7DC895-14C6-4335-A05F-D60FCC9B1A0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6065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000" b="1" baseline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F7DC895-14C6-4335-A05F-D60FCC9B1A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98A840E6-D339-4597-B471-02A035568484}" type="datetimeFigureOut">
              <a:rPr lang="en-US" smtClean="0"/>
              <a:pPr/>
              <a:t>1/5/2010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6477000" cy="533400"/>
          </a:xfrm>
        </p:spPr>
        <p:txBody>
          <a:bodyPr anchor="ctr">
            <a:normAutofit/>
          </a:bodyPr>
          <a:lstStyle>
            <a:lvl1pPr algn="l">
              <a:defRPr sz="2200" b="1" cap="none" spc="0">
                <a:ln w="17780" cmpd="sng">
                  <a:noFill/>
                  <a:prstDash val="solid"/>
                  <a:miter lim="800000"/>
                </a:ln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A840E6-D339-4597-B471-02A035568484}" type="datetimeFigureOut">
              <a:rPr lang="en-US" smtClean="0"/>
              <a:pPr/>
              <a:t>1/5/2010</a:t>
            </a:fld>
            <a:endParaRPr lang="en-US" dirty="0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7DC895-14C6-4335-A05F-D60FCC9B1A0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A840E6-D339-4597-B471-02A035568484}" type="datetimeFigureOut">
              <a:rPr lang="en-US" smtClean="0"/>
              <a:pPr/>
              <a:t>1/5/2010</a:t>
            </a:fld>
            <a:endParaRPr lang="en-US" dirty="0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7DC895-14C6-4335-A05F-D60FCC9B1A0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52400" y="10668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499225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8A840E6-D339-4597-B471-02A035568484}" type="datetimeFigureOut">
              <a:rPr lang="en-US" smtClean="0"/>
              <a:pPr/>
              <a:t>1/5/2010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499225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477000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aseline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F7DC895-14C6-4335-A05F-D60FCC9B1A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52400" y="152400"/>
            <a:ext cx="6858000" cy="5334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1" r:id="rId23"/>
  </p:sldLayoutIdLst>
  <p:transition>
    <p:fade/>
  </p:transition>
  <p:txStyles>
    <p:titleStyle>
      <a:lvl1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lang="en-US" sz="20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344E6D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Calibri" pitchFamily="34" charset="0"/>
          <a:ea typeface="+mj-ea"/>
          <a:cs typeface="+mj-cs"/>
        </a:defRPr>
      </a:lvl1pPr>
      <a:lvl2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2pPr>
      <a:lvl3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3pPr>
      <a:lvl4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4pPr>
      <a:lvl5pPr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5pPr>
      <a:lvl6pPr marL="4572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6pPr>
      <a:lvl7pPr marL="9144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7pPr>
      <a:lvl8pPr marL="13716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8pPr>
      <a:lvl9pPr marL="1828800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defRPr sz="2000">
          <a:solidFill>
            <a:srgbClr val="344E6D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1pPr>
      <a:lvl2pPr marL="639763" indent="-27305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000" kern="1200">
          <a:solidFill>
            <a:srgbClr val="595959"/>
          </a:solidFill>
          <a:latin typeface="Calibri" pitchFamily="34" charset="0"/>
          <a:ea typeface="+mn-ea"/>
          <a:cs typeface="+mn-cs"/>
        </a:defRPr>
      </a:lvl2pPr>
      <a:lvl3pPr marL="1004888" indent="-228600" algn="l" rtl="0" eaLnBrk="1" fontAlgn="base" hangingPunct="1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3pPr>
      <a:lvl4pPr marL="1279525" indent="-228600" algn="l" rtl="0" eaLnBrk="1" fontAlgn="base" hangingPunct="1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4pPr>
      <a:lvl5pPr marL="1554163" indent="-228600" algn="l" rtl="0" eaLnBrk="1" fontAlgn="base" hangingPunct="1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400" kern="1200">
          <a:solidFill>
            <a:srgbClr val="595959"/>
          </a:solidFill>
          <a:latin typeface="Calibri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gif"/><Relationship Id="rId7" Type="http://schemas.openxmlformats.org/officeDocument/2006/relationships/image" Target="../media/image47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gif"/><Relationship Id="rId5" Type="http://schemas.openxmlformats.org/officeDocument/2006/relationships/image" Target="../media/image45.gif"/><Relationship Id="rId4" Type="http://schemas.openxmlformats.org/officeDocument/2006/relationships/image" Target="../media/image44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9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gif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w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2.jpeg"/><Relationship Id="rId4" Type="http://schemas.openxmlformats.org/officeDocument/2006/relationships/image" Target="../media/image81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6.jpeg"/><Relationship Id="rId7" Type="http://schemas.openxmlformats.org/officeDocument/2006/relationships/image" Target="../media/image89.jpeg"/><Relationship Id="rId12" Type="http://schemas.openxmlformats.org/officeDocument/2006/relationships/image" Target="../media/image94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newscenter.lbl.gov/wp-content/uploads/ls3df.jpg" TargetMode="External"/><Relationship Id="rId11" Type="http://schemas.openxmlformats.org/officeDocument/2006/relationships/image" Target="../media/image93.png"/><Relationship Id="rId5" Type="http://schemas.openxmlformats.org/officeDocument/2006/relationships/image" Target="../media/image88.gif"/><Relationship Id="rId10" Type="http://schemas.openxmlformats.org/officeDocument/2006/relationships/image" Target="../media/image92.png"/><Relationship Id="rId4" Type="http://schemas.openxmlformats.org/officeDocument/2006/relationships/image" Target="../media/image87.png"/><Relationship Id="rId9" Type="http://schemas.openxmlformats.org/officeDocument/2006/relationships/image" Target="../media/image91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18" Type="http://schemas.openxmlformats.org/officeDocument/2006/relationships/image" Target="../media/image111.png"/><Relationship Id="rId3" Type="http://schemas.openxmlformats.org/officeDocument/2006/relationships/image" Target="../media/image96.png"/><Relationship Id="rId21" Type="http://schemas.openxmlformats.org/officeDocument/2006/relationships/image" Target="../media/image114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17" Type="http://schemas.openxmlformats.org/officeDocument/2006/relationships/image" Target="../media/image110.png"/><Relationship Id="rId2" Type="http://schemas.openxmlformats.org/officeDocument/2006/relationships/image" Target="../media/image95.png"/><Relationship Id="rId16" Type="http://schemas.openxmlformats.org/officeDocument/2006/relationships/image" Target="../media/image109.png"/><Relationship Id="rId20" Type="http://schemas.openxmlformats.org/officeDocument/2006/relationships/image" Target="../media/image1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5" Type="http://schemas.openxmlformats.org/officeDocument/2006/relationships/image" Target="../media/image108.png"/><Relationship Id="rId10" Type="http://schemas.openxmlformats.org/officeDocument/2006/relationships/image" Target="../media/image103.png"/><Relationship Id="rId19" Type="http://schemas.openxmlformats.org/officeDocument/2006/relationships/image" Target="../media/image112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Relationship Id="rId14" Type="http://schemas.openxmlformats.org/officeDocument/2006/relationships/image" Target="../media/image10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work\powerpoint\art\backgrounds ready\ppt-slide-bk5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0" y="3048000"/>
            <a:ext cx="3886200" cy="2133600"/>
          </a:xfrm>
        </p:spPr>
        <p:txBody>
          <a:bodyPr>
            <a:noAutofit/>
          </a:bodyPr>
          <a:lstStyle/>
          <a:p>
            <a:pPr>
              <a:lnSpc>
                <a:spcPts val="4700"/>
              </a:lnSpc>
            </a:pPr>
            <a:r>
              <a:rPr lang="en-US" sz="4400" b="1" dirty="0" smtClean="0">
                <a:solidFill>
                  <a:schemeClr val="tx1"/>
                </a:solidFill>
                <a:latin typeface="Calibri"/>
                <a:cs typeface="Calibri"/>
              </a:rPr>
              <a:t>The Power  in your hands -</a:t>
            </a:r>
            <a:br>
              <a:rPr lang="en-US" sz="4400" b="1" dirty="0" smtClean="0">
                <a:solidFill>
                  <a:schemeClr val="tx1"/>
                </a:solidFill>
                <a:latin typeface="Calibri"/>
                <a:cs typeface="Calibri"/>
              </a:rPr>
            </a:br>
            <a:r>
              <a:rPr lang="en-US" sz="4400" b="1" dirty="0" smtClean="0">
                <a:solidFill>
                  <a:schemeClr val="tx1"/>
                </a:solidFill>
                <a:latin typeface="Calibri"/>
                <a:cs typeface="Calibri"/>
              </a:rPr>
              <a:t>The Cray CX1</a:t>
            </a:r>
            <a:endParaRPr lang="en-US" sz="440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Easy to configure – The blades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05840" y="1524000"/>
            <a:ext cx="4057521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595959"/>
                </a:solidFill>
                <a:latin typeface="Calibri"/>
                <a:cs typeface="Calibri"/>
              </a:rPr>
              <a:t>GPU Blade</a:t>
            </a:r>
          </a:p>
          <a:p>
            <a:r>
              <a:rPr lang="en-US" dirty="0" smtClean="0">
                <a:solidFill>
                  <a:srgbClr val="595959"/>
                </a:solidFill>
                <a:latin typeface="Calibri"/>
                <a:cs typeface="Calibri"/>
              </a:rPr>
              <a:t>Dual socket Intel 5500 blade (8 Cores)</a:t>
            </a:r>
          </a:p>
          <a:p>
            <a:r>
              <a:rPr lang="en-US" dirty="0" smtClean="0">
                <a:solidFill>
                  <a:srgbClr val="595959"/>
                </a:solidFill>
                <a:latin typeface="Calibri"/>
                <a:cs typeface="Calibri"/>
              </a:rPr>
              <a:t>Plus NVIDIA Tesla C1060</a:t>
            </a:r>
          </a:p>
          <a:p>
            <a:r>
              <a:rPr lang="en-US" dirty="0" smtClean="0">
                <a:solidFill>
                  <a:srgbClr val="595959"/>
                </a:solidFill>
                <a:latin typeface="Calibri"/>
                <a:cs typeface="Calibri"/>
              </a:rPr>
              <a:t>On board Infiniband and Gigabit Ethernet</a:t>
            </a:r>
          </a:p>
          <a:p>
            <a:r>
              <a:rPr lang="en-US" dirty="0" smtClean="0">
                <a:solidFill>
                  <a:srgbClr val="595959"/>
                </a:solidFill>
                <a:latin typeface="Calibri"/>
                <a:cs typeface="Calibri"/>
              </a:rPr>
              <a:t>Up to 96 GB memory</a:t>
            </a:r>
          </a:p>
          <a:p>
            <a:r>
              <a:rPr lang="en-US" dirty="0" smtClean="0">
                <a:solidFill>
                  <a:srgbClr val="595959"/>
                </a:solidFill>
                <a:latin typeface="Calibri"/>
                <a:cs typeface="Calibri"/>
              </a:rPr>
              <a:t>Maximum of 4 per CX1 chassis</a:t>
            </a:r>
            <a:endParaRPr lang="en-US" dirty="0">
              <a:solidFill>
                <a:srgbClr val="595959"/>
              </a:solidFill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86200" y="4509481"/>
            <a:ext cx="4057521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595959"/>
                </a:solidFill>
                <a:latin typeface="Calibri"/>
                <a:cs typeface="Calibri"/>
              </a:rPr>
              <a:t>Storage  Blade</a:t>
            </a:r>
          </a:p>
          <a:p>
            <a:r>
              <a:rPr lang="en-US" dirty="0" smtClean="0">
                <a:solidFill>
                  <a:srgbClr val="595959"/>
                </a:solidFill>
                <a:latin typeface="Calibri"/>
                <a:cs typeface="Calibri"/>
              </a:rPr>
              <a:t>Dual socket Intel 5500 blade (8 Cores)</a:t>
            </a:r>
          </a:p>
          <a:p>
            <a:r>
              <a:rPr lang="en-US" dirty="0" smtClean="0">
                <a:solidFill>
                  <a:srgbClr val="595959"/>
                </a:solidFill>
                <a:latin typeface="Calibri"/>
                <a:cs typeface="Calibri"/>
              </a:rPr>
              <a:t>Plus 4TB of storage</a:t>
            </a:r>
          </a:p>
          <a:p>
            <a:r>
              <a:rPr lang="en-US" dirty="0" smtClean="0">
                <a:solidFill>
                  <a:srgbClr val="595959"/>
                </a:solidFill>
                <a:latin typeface="Calibri"/>
                <a:cs typeface="Calibri"/>
              </a:rPr>
              <a:t>On board Infiniband and Gigabit Ethernet</a:t>
            </a:r>
          </a:p>
          <a:p>
            <a:r>
              <a:rPr lang="en-US" dirty="0" smtClean="0">
                <a:solidFill>
                  <a:srgbClr val="595959"/>
                </a:solidFill>
                <a:latin typeface="Calibri"/>
                <a:cs typeface="Calibri"/>
              </a:rPr>
              <a:t>Up to 96 GB memory</a:t>
            </a:r>
          </a:p>
          <a:p>
            <a:r>
              <a:rPr lang="en-US" dirty="0" smtClean="0">
                <a:solidFill>
                  <a:srgbClr val="595959"/>
                </a:solidFill>
                <a:latin typeface="Calibri"/>
                <a:cs typeface="Calibri"/>
              </a:rPr>
              <a:t>Maximum of 4 per CX1 chassis</a:t>
            </a:r>
            <a:endParaRPr lang="en-US" dirty="0">
              <a:solidFill>
                <a:srgbClr val="595959"/>
              </a:solidFill>
              <a:latin typeface="Calibri"/>
              <a:cs typeface="Calibri"/>
            </a:endParaRPr>
          </a:p>
        </p:txBody>
      </p:sp>
      <p:pic>
        <p:nvPicPr>
          <p:cNvPr id="9" name="Picture 8" descr="S1-front-1.g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295400" y="1461482"/>
            <a:ext cx="990600" cy="1984794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0" name="Picture 9" descr="S1-front-1.gif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590801" y="4357081"/>
            <a:ext cx="1030084" cy="2043719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Easy to configure – build to order example 1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16764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595959"/>
                </a:solidFill>
                <a:latin typeface="Calibri"/>
                <a:cs typeface="Calibri"/>
              </a:rPr>
              <a:t>8 x </a:t>
            </a:r>
            <a:endParaRPr lang="en-US" sz="3600" dirty="0">
              <a:latin typeface="Calibri"/>
              <a:cs typeface="Calibri"/>
            </a:endParaRPr>
          </a:p>
        </p:txBody>
      </p:sp>
      <p:pic>
        <p:nvPicPr>
          <p:cNvPr id="8" name="Picture 3" descr="C:\Documents and Settings\jcissell\Desktop\44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61881" y="304800"/>
            <a:ext cx="4582120" cy="6553200"/>
          </a:xfrm>
          <a:prstGeom prst="rect">
            <a:avLst/>
          </a:prstGeom>
          <a:noFill/>
        </p:spPr>
      </p:pic>
      <p:pic>
        <p:nvPicPr>
          <p:cNvPr id="9" name="Picture 2" descr="C:\work\powerpoint\art\backgrounds PSD\cover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62475" y="0"/>
            <a:ext cx="4581525" cy="1771650"/>
          </a:xfrm>
          <a:prstGeom prst="rect">
            <a:avLst/>
          </a:prstGeom>
          <a:noFill/>
        </p:spPr>
      </p:pic>
      <p:sp>
        <p:nvSpPr>
          <p:cNvPr id="10" name="Title 2"/>
          <p:cNvSpPr txBox="1">
            <a:spLocks/>
          </p:cNvSpPr>
          <p:nvPr/>
        </p:nvSpPr>
        <p:spPr>
          <a:xfrm>
            <a:off x="152400" y="533400"/>
            <a:ext cx="6858000" cy="5334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344E6D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alibri"/>
                <a:ea typeface="+mj-ea"/>
                <a:cs typeface="Calibri"/>
              </a:rPr>
              <a:t>Compute Intensive</a:t>
            </a:r>
            <a:r>
              <a:rPr kumimoji="0" lang="en-US" sz="2400" b="0" i="0" u="none" strike="noStrike" kern="0" cap="none" spc="0" normalizeH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344E6D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alibri"/>
                <a:ea typeface="+mj-ea"/>
                <a:cs typeface="Calibri"/>
              </a:rPr>
              <a:t> Application Configuration</a:t>
            </a:r>
            <a:endParaRPr kumimoji="0" lang="en-US" sz="2400" b="0" i="0" u="none" strike="noStrike" kern="0" cap="none" spc="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344E6D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Calibri"/>
              <a:ea typeface="+mj-ea"/>
              <a:cs typeface="Calibri"/>
            </a:endParaRPr>
          </a:p>
        </p:txBody>
      </p:sp>
      <p:pic>
        <p:nvPicPr>
          <p:cNvPr id="12" name="Picture 11" descr="S1-front-1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312824" y="1431399"/>
            <a:ext cx="515976" cy="207380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3" name="TextBox 12"/>
          <p:cNvSpPr txBox="1"/>
          <p:nvPr/>
        </p:nvSpPr>
        <p:spPr>
          <a:xfrm>
            <a:off x="1981200" y="1676400"/>
            <a:ext cx="3657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</a:pPr>
            <a:r>
              <a:rPr lang="en-US" dirty="0" smtClean="0">
                <a:solidFill>
                  <a:srgbClr val="595959"/>
                </a:solidFill>
                <a:latin typeface="Calibri"/>
                <a:cs typeface="Calibri"/>
              </a:rPr>
              <a:t>All compute – best for scale out parallel applications running MPI</a:t>
            </a:r>
          </a:p>
          <a:p>
            <a:pPr marL="274320" indent="-274320">
              <a:buClr>
                <a:schemeClr val="accent2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rgbClr val="595959"/>
                </a:solidFill>
                <a:latin typeface="Calibri"/>
                <a:cs typeface="Calibri"/>
              </a:rPr>
              <a:t>16 processors giving 64 Intel 5500 cores with up to 768GB of memory</a:t>
            </a:r>
            <a:endParaRPr lang="en-US" sz="3600" dirty="0" smtClean="0">
              <a:solidFill>
                <a:srgbClr val="595959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C:\Documents and Settings\jcissell\Desktop\44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61881" y="304800"/>
            <a:ext cx="4582120" cy="6553200"/>
          </a:xfrm>
          <a:prstGeom prst="rect">
            <a:avLst/>
          </a:prstGeom>
          <a:noFill/>
        </p:spPr>
      </p:pic>
      <p:pic>
        <p:nvPicPr>
          <p:cNvPr id="15" name="Picture 14" descr="S1-front-1.gif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590800" y="4343400"/>
            <a:ext cx="1036980" cy="20574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Easy to configure – build to order example 2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1200" y="1676400"/>
            <a:ext cx="3657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</a:pPr>
            <a:r>
              <a:rPr lang="en-US" dirty="0" smtClean="0">
                <a:solidFill>
                  <a:srgbClr val="595959"/>
                </a:solidFill>
                <a:latin typeface="Calibri"/>
                <a:cs typeface="Calibri"/>
              </a:rPr>
              <a:t>Mixed functionality for the workgroup – best for a team needing storage</a:t>
            </a:r>
          </a:p>
          <a:p>
            <a:pPr marL="274320" indent="-274320">
              <a:buClr>
                <a:schemeClr val="accent2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rgbClr val="595959"/>
                </a:solidFill>
                <a:latin typeface="Calibri"/>
                <a:cs typeface="Calibri"/>
              </a:rPr>
              <a:t>14 processors giving 46 Intel 5500 cores with up to 672GB of memory</a:t>
            </a:r>
          </a:p>
          <a:p>
            <a:pPr marL="274320" indent="-274320">
              <a:buClr>
                <a:schemeClr val="accent2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rgbClr val="595959"/>
                </a:solidFill>
                <a:latin typeface="Calibri"/>
                <a:cs typeface="Calibri"/>
              </a:rPr>
              <a:t>plus 4TB of storage and a 16 port inbuilt Ethernet switch for team members to connect through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16764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595959"/>
                </a:solidFill>
                <a:latin typeface="Calibri"/>
                <a:cs typeface="Calibri"/>
              </a:rPr>
              <a:t>6 x</a:t>
            </a:r>
            <a:endParaRPr lang="en-US" sz="3600" dirty="0"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00200" y="48006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595959"/>
                </a:solidFill>
                <a:latin typeface="Calibri"/>
                <a:cs typeface="Calibri"/>
              </a:rPr>
              <a:t>1 </a:t>
            </a:r>
            <a:r>
              <a:rPr lang="en-US" sz="3600" dirty="0" err="1" smtClean="0">
                <a:solidFill>
                  <a:srgbClr val="595959"/>
                </a:solidFill>
                <a:latin typeface="Calibri"/>
                <a:cs typeface="Calibri"/>
              </a:rPr>
              <a:t>x</a:t>
            </a:r>
            <a:endParaRPr lang="en-US" sz="3600" dirty="0">
              <a:latin typeface="Calibri"/>
              <a:cs typeface="Calibri"/>
            </a:endParaRPr>
          </a:p>
        </p:txBody>
      </p:sp>
      <p:pic>
        <p:nvPicPr>
          <p:cNvPr id="13" name="Picture 2" descr="C:\work\powerpoint\art\backgrounds PSD\cover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62475" y="0"/>
            <a:ext cx="4581525" cy="1771650"/>
          </a:xfrm>
          <a:prstGeom prst="rect">
            <a:avLst/>
          </a:prstGeom>
          <a:noFill/>
        </p:spPr>
      </p:pic>
      <p:sp>
        <p:nvSpPr>
          <p:cNvPr id="12" name="Title 2"/>
          <p:cNvSpPr txBox="1">
            <a:spLocks/>
          </p:cNvSpPr>
          <p:nvPr/>
        </p:nvSpPr>
        <p:spPr>
          <a:xfrm>
            <a:off x="152400" y="533400"/>
            <a:ext cx="6858000" cy="5334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344E6D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alibri"/>
                <a:ea typeface="+mj-ea"/>
                <a:cs typeface="Calibri"/>
              </a:rPr>
              <a:t>Memory Intensive</a:t>
            </a:r>
            <a:r>
              <a:rPr kumimoji="0" lang="en-US" sz="2400" b="0" i="0" u="none" strike="noStrike" kern="0" cap="none" spc="0" normalizeH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344E6D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alibri"/>
                <a:ea typeface="+mj-ea"/>
                <a:cs typeface="Calibri"/>
              </a:rPr>
              <a:t> Application Configuration</a:t>
            </a:r>
            <a:endParaRPr kumimoji="0" lang="en-US" sz="2400" b="0" i="0" u="none" strike="noStrike" kern="0" cap="none" spc="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344E6D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Calibri"/>
              <a:ea typeface="+mj-ea"/>
              <a:cs typeface="Calibri"/>
            </a:endParaRPr>
          </a:p>
        </p:txBody>
      </p:sp>
      <p:pic>
        <p:nvPicPr>
          <p:cNvPr id="17" name="Picture 16" descr="S1-front-1.gif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1312824" y="1431399"/>
            <a:ext cx="515976" cy="207380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1-front-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90800" y="4343400"/>
            <a:ext cx="1037842" cy="20574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031" name="Picture 7" descr="C:\Documents and Settings\jcissell\Desktop\cx15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257800" y="1586475"/>
            <a:ext cx="3886200" cy="5271525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Easy to configure – build to order example 3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11" name="Picture 10" descr="S1-front-1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312824" y="1431399"/>
            <a:ext cx="515976" cy="207380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533400" y="16764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595959"/>
                </a:solidFill>
                <a:latin typeface="Calibri"/>
                <a:cs typeface="Calibri"/>
              </a:rPr>
              <a:t>4 x</a:t>
            </a:r>
            <a:endParaRPr lang="en-US" sz="3600" dirty="0">
              <a:latin typeface="Calibri"/>
              <a:cs typeface="Calibri"/>
            </a:endParaRPr>
          </a:p>
        </p:txBody>
      </p:sp>
      <p:pic>
        <p:nvPicPr>
          <p:cNvPr id="13" name="Picture 2" descr="C:\work\powerpoint\art\backgrounds PSD\cover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562475" y="0"/>
            <a:ext cx="4581525" cy="1771650"/>
          </a:xfrm>
          <a:prstGeom prst="rect">
            <a:avLst/>
          </a:prstGeom>
          <a:noFill/>
        </p:spPr>
      </p:pic>
      <p:sp>
        <p:nvSpPr>
          <p:cNvPr id="12" name="Title 2"/>
          <p:cNvSpPr txBox="1">
            <a:spLocks/>
          </p:cNvSpPr>
          <p:nvPr/>
        </p:nvSpPr>
        <p:spPr>
          <a:xfrm>
            <a:off x="152400" y="533400"/>
            <a:ext cx="6858000" cy="5334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344E6D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alibri"/>
                <a:ea typeface="+mj-ea"/>
                <a:cs typeface="Calibri"/>
              </a:rPr>
              <a:t>Visualization</a:t>
            </a:r>
            <a:r>
              <a:rPr kumimoji="0" lang="en-US" sz="2400" b="0" i="0" u="none" strike="noStrike" kern="0" cap="none" spc="0" normalizeH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344E6D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alibri"/>
                <a:ea typeface="+mj-ea"/>
                <a:cs typeface="Calibri"/>
              </a:rPr>
              <a:t> Application Configuration</a:t>
            </a:r>
            <a:endParaRPr kumimoji="0" lang="en-US" sz="2400" b="0" i="0" u="none" strike="noStrike" kern="0" cap="none" spc="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344E6D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Calibri"/>
              <a:ea typeface="+mj-ea"/>
              <a:cs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00200" y="48006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595959"/>
                </a:solidFill>
                <a:latin typeface="Calibri"/>
                <a:cs typeface="Calibri"/>
              </a:rPr>
              <a:t>2 x</a:t>
            </a:r>
            <a:endParaRPr lang="en-US" sz="3600" dirty="0">
              <a:latin typeface="Calibri"/>
              <a:cs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81200" y="1676400"/>
            <a:ext cx="3657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</a:pPr>
            <a:r>
              <a:rPr lang="en-US" dirty="0" smtClean="0">
                <a:solidFill>
                  <a:srgbClr val="595959"/>
                </a:solidFill>
                <a:latin typeface="Calibri"/>
                <a:cs typeface="Calibri"/>
              </a:rPr>
              <a:t>Mixed functionality for the workgroup – 3D visualization with compute power</a:t>
            </a:r>
          </a:p>
          <a:p>
            <a:pPr marL="274320" indent="-274320">
              <a:buClr>
                <a:schemeClr val="accent2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rgbClr val="595959"/>
                </a:solidFill>
                <a:latin typeface="Calibri"/>
                <a:cs typeface="Calibri"/>
              </a:rPr>
              <a:t>14 processors giving 46 Intel 5500 cores with up to 672GB of memory</a:t>
            </a:r>
          </a:p>
          <a:p>
            <a:pPr marL="274320" indent="-274320">
              <a:buClr>
                <a:schemeClr val="accent2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rgbClr val="595959"/>
                </a:solidFill>
                <a:latin typeface="Calibri"/>
                <a:cs typeface="Calibri"/>
              </a:rPr>
              <a:t>plus NVIDIA Quadro FX graphics for team members to connect through</a:t>
            </a:r>
            <a:endParaRPr lang="en-US" dirty="0" smtClean="0">
              <a:latin typeface="Calibri"/>
              <a:cs typeface="Calibri"/>
            </a:endParaRPr>
          </a:p>
          <a:p>
            <a:pPr marL="274320" indent="-274320">
              <a:buClr>
                <a:schemeClr val="accent2"/>
              </a:buClr>
            </a:pPr>
            <a:endParaRPr lang="en-US" dirty="0" smtClean="0">
              <a:solidFill>
                <a:srgbClr val="595959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1-front-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400" y="1447800"/>
            <a:ext cx="1037842" cy="20574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2052" name="Picture 4" descr="C:\Documents and Settings\jcissell\Desktop\cx13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425205" y="762000"/>
            <a:ext cx="3718795" cy="6124575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Easy to configure – build to order example 4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38400" y="1676400"/>
            <a:ext cx="3657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</a:pPr>
            <a:r>
              <a:rPr lang="en-US" dirty="0" smtClean="0">
                <a:solidFill>
                  <a:srgbClr val="595959"/>
                </a:solidFill>
                <a:latin typeface="Calibri"/>
                <a:cs typeface="Calibri"/>
              </a:rPr>
              <a:t>GPU for the workgroup – best for a team needing GPU Acceleration</a:t>
            </a:r>
          </a:p>
          <a:p>
            <a:pPr marL="274320" indent="-274320">
              <a:buClr>
                <a:schemeClr val="accent2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rgbClr val="595959"/>
                </a:solidFill>
                <a:latin typeface="Calibri"/>
                <a:cs typeface="Calibri"/>
              </a:rPr>
              <a:t>8 processors giving 16 Intel 5500 cores with up to 384GB of memory</a:t>
            </a:r>
          </a:p>
          <a:p>
            <a:pPr marL="274320" indent="-274320">
              <a:buClr>
                <a:schemeClr val="accent2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rgbClr val="595959"/>
                </a:solidFill>
                <a:latin typeface="Calibri"/>
                <a:cs typeface="Calibri"/>
              </a:rPr>
              <a:t>plus NVIDIA Tesla GPU acceleration totaling  960 cores for team members to connect through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" y="16764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595959"/>
                </a:solidFill>
                <a:latin typeface="Calibri"/>
                <a:cs typeface="Calibri"/>
              </a:rPr>
              <a:t>4 x</a:t>
            </a:r>
            <a:endParaRPr lang="en-US" sz="3600" dirty="0">
              <a:latin typeface="Calibri"/>
              <a:cs typeface="Calibri"/>
            </a:endParaRPr>
          </a:p>
        </p:txBody>
      </p:sp>
      <p:pic>
        <p:nvPicPr>
          <p:cNvPr id="13" name="Picture 2" descr="C:\work\powerpoint\art\backgrounds PSD\cover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562475" y="0"/>
            <a:ext cx="4581525" cy="1771650"/>
          </a:xfrm>
          <a:prstGeom prst="rect">
            <a:avLst/>
          </a:prstGeom>
          <a:noFill/>
        </p:spPr>
      </p:pic>
      <p:sp>
        <p:nvSpPr>
          <p:cNvPr id="12" name="Title 2"/>
          <p:cNvSpPr txBox="1">
            <a:spLocks/>
          </p:cNvSpPr>
          <p:nvPr/>
        </p:nvSpPr>
        <p:spPr>
          <a:xfrm>
            <a:off x="152400" y="533400"/>
            <a:ext cx="6858000" cy="5334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344E6D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alibri"/>
                <a:ea typeface="+mj-ea"/>
                <a:cs typeface="Calibri"/>
              </a:rPr>
              <a:t>GPU Acceleration</a:t>
            </a:r>
            <a:r>
              <a:rPr kumimoji="0" lang="en-US" sz="2400" b="0" i="0" u="none" strike="noStrike" kern="0" cap="none" spc="0" normalizeH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344E6D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alibri"/>
                <a:ea typeface="+mj-ea"/>
                <a:cs typeface="Calibri"/>
              </a:rPr>
              <a:t> Application Configuration</a:t>
            </a:r>
            <a:endParaRPr kumimoji="0" lang="en-US" sz="2400" b="0" i="0" u="none" strike="noStrike" kern="0" cap="none" spc="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344E6D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Calibri"/>
              <a:ea typeface="+mj-ea"/>
              <a:cs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x1-with-plug_png.jpg"/>
          <p:cNvPicPr>
            <a:picLocks noChangeAspect="1"/>
          </p:cNvPicPr>
          <p:nvPr/>
        </p:nvPicPr>
        <p:blipFill>
          <a:blip r:embed="rId2"/>
          <a:srcRect r="28302"/>
          <a:stretch>
            <a:fillRect/>
          </a:stretch>
        </p:blipFill>
        <p:spPr>
          <a:xfrm>
            <a:off x="6248400" y="2015847"/>
            <a:ext cx="2895600" cy="2479953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Easy to configure – build to order example 5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38400" y="1676400"/>
            <a:ext cx="37490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</a:pPr>
            <a:r>
              <a:rPr lang="en-US" dirty="0" smtClean="0">
                <a:solidFill>
                  <a:srgbClr val="595959"/>
                </a:solidFill>
                <a:latin typeface="Calibri"/>
                <a:cs typeface="Calibri"/>
              </a:rPr>
              <a:t>Some of everything for the workgroup – build the system your team needs</a:t>
            </a:r>
          </a:p>
          <a:p>
            <a:pPr marL="274320" indent="-274320">
              <a:buClr>
                <a:schemeClr val="accent2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rgbClr val="595959"/>
                </a:solidFill>
                <a:latin typeface="Calibri"/>
                <a:cs typeface="Calibri"/>
              </a:rPr>
              <a:t>8 processors giving 16 Intel 5500 cores with up to 384GB of memory</a:t>
            </a:r>
          </a:p>
          <a:p>
            <a:pPr marL="274320" indent="-274320">
              <a:buClr>
                <a:schemeClr val="accent2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rgbClr val="595959"/>
                </a:solidFill>
                <a:latin typeface="Calibri"/>
                <a:cs typeface="Calibri"/>
              </a:rPr>
              <a:t>Plus 4TB of storage</a:t>
            </a:r>
          </a:p>
          <a:p>
            <a:pPr marL="274320" indent="-274320">
              <a:buClr>
                <a:schemeClr val="accent2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rgbClr val="595959"/>
                </a:solidFill>
                <a:latin typeface="Calibri"/>
                <a:cs typeface="Calibri"/>
              </a:rPr>
              <a:t>Plus NIDIA Quadro FX visualization</a:t>
            </a:r>
          </a:p>
          <a:p>
            <a:pPr marL="274320" indent="-274320">
              <a:buClr>
                <a:schemeClr val="accent2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rgbClr val="595959"/>
                </a:solidFill>
                <a:latin typeface="Calibri"/>
                <a:cs typeface="Calibri"/>
              </a:rPr>
              <a:t>plus NVIDIA Tesla GPU acceleration</a:t>
            </a:r>
          </a:p>
          <a:p>
            <a:pPr marL="274320" indent="-274320">
              <a:buClr>
                <a:schemeClr val="accent2"/>
              </a:buClr>
            </a:pPr>
            <a:r>
              <a:rPr lang="en-US" dirty="0" smtClean="0">
                <a:solidFill>
                  <a:srgbClr val="595959"/>
                </a:solidFill>
                <a:latin typeface="Calibri"/>
                <a:cs typeface="Calibri"/>
              </a:rPr>
              <a:t>All for your team to share</a:t>
            </a:r>
          </a:p>
          <a:p>
            <a:pPr marL="274320" indent="-274320">
              <a:buClr>
                <a:schemeClr val="accent2"/>
              </a:buClr>
              <a:buFont typeface="Arial" pitchFamily="34" charset="0"/>
              <a:buChar char="•"/>
            </a:pPr>
            <a:endParaRPr lang="en-US" dirty="0">
              <a:latin typeface="Calibri"/>
              <a:cs typeface="Calibri"/>
            </a:endParaRPr>
          </a:p>
        </p:txBody>
      </p:sp>
      <p:pic>
        <p:nvPicPr>
          <p:cNvPr id="13" name="Picture 2" descr="C:\work\powerpoint\art\backgrounds PSD\cover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62475" y="0"/>
            <a:ext cx="4581525" cy="1771650"/>
          </a:xfrm>
          <a:prstGeom prst="rect">
            <a:avLst/>
          </a:prstGeom>
          <a:noFill/>
        </p:spPr>
      </p:pic>
      <p:sp>
        <p:nvSpPr>
          <p:cNvPr id="12" name="Title 2"/>
          <p:cNvSpPr txBox="1">
            <a:spLocks/>
          </p:cNvSpPr>
          <p:nvPr/>
        </p:nvSpPr>
        <p:spPr>
          <a:xfrm>
            <a:off x="152400" y="533400"/>
            <a:ext cx="6858000" cy="5334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344E6D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alibri"/>
                <a:ea typeface="+mj-ea"/>
                <a:cs typeface="Calibri"/>
              </a:rPr>
              <a:t>Configure the system to match your needs</a:t>
            </a:r>
            <a:endParaRPr kumimoji="0" lang="en-US" sz="2400" b="0" i="0" u="none" strike="noStrike" kern="0" cap="none" spc="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344E6D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Calibri"/>
              <a:ea typeface="+mj-ea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" y="16764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595959"/>
                </a:solidFill>
                <a:latin typeface="Calibri"/>
                <a:cs typeface="Calibri"/>
              </a:rPr>
              <a:t>2 x </a:t>
            </a:r>
            <a:endParaRPr lang="en-US" sz="3600" dirty="0">
              <a:latin typeface="Calibri"/>
              <a:cs typeface="Calibri"/>
            </a:endParaRPr>
          </a:p>
        </p:txBody>
      </p:sp>
      <p:pic>
        <p:nvPicPr>
          <p:cNvPr id="11" name="Picture 10" descr="S1-front-1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312824" y="1431399"/>
            <a:ext cx="515976" cy="207380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4" name="Picture 13" descr="S1-front-1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52800" y="4343400"/>
            <a:ext cx="1037842" cy="20574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5" name="TextBox 14"/>
          <p:cNvSpPr txBox="1"/>
          <p:nvPr/>
        </p:nvSpPr>
        <p:spPr>
          <a:xfrm>
            <a:off x="2590800" y="48006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595959"/>
                </a:solidFill>
                <a:latin typeface="Calibri"/>
                <a:cs typeface="Calibri"/>
              </a:rPr>
              <a:t>1 x</a:t>
            </a:r>
            <a:endParaRPr lang="en-US" sz="3600" dirty="0">
              <a:latin typeface="Calibri"/>
              <a:cs typeface="Calibri"/>
            </a:endParaRPr>
          </a:p>
        </p:txBody>
      </p:sp>
      <p:pic>
        <p:nvPicPr>
          <p:cNvPr id="16" name="Picture 15" descr="S1-front-1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62958" y="4343400"/>
            <a:ext cx="1037842" cy="20574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8" name="TextBox 17"/>
          <p:cNvSpPr txBox="1"/>
          <p:nvPr/>
        </p:nvSpPr>
        <p:spPr>
          <a:xfrm>
            <a:off x="4572000" y="48006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595959"/>
                </a:solidFill>
                <a:latin typeface="Calibri"/>
                <a:cs typeface="Calibri"/>
              </a:rPr>
              <a:t>1 x</a:t>
            </a:r>
            <a:endParaRPr lang="en-US" sz="3600" dirty="0">
              <a:latin typeface="Calibri"/>
              <a:cs typeface="Calibri"/>
            </a:endParaRPr>
          </a:p>
        </p:txBody>
      </p:sp>
      <p:pic>
        <p:nvPicPr>
          <p:cNvPr id="19" name="Picture 18" descr="S1-front-1.gif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1325220" y="4343400"/>
            <a:ext cx="1036980" cy="20574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20" name="TextBox 19"/>
          <p:cNvSpPr txBox="1"/>
          <p:nvPr/>
        </p:nvSpPr>
        <p:spPr>
          <a:xfrm>
            <a:off x="533400" y="48006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595959"/>
                </a:solidFill>
                <a:latin typeface="Calibri"/>
                <a:cs typeface="Calibri"/>
              </a:rPr>
              <a:t>1 </a:t>
            </a:r>
            <a:r>
              <a:rPr lang="en-US" sz="3600" dirty="0" err="1" smtClean="0">
                <a:solidFill>
                  <a:srgbClr val="595959"/>
                </a:solidFill>
                <a:latin typeface="Calibri"/>
                <a:cs typeface="Calibri"/>
              </a:rPr>
              <a:t>x</a:t>
            </a:r>
            <a:endParaRPr lang="en-US" sz="3600" dirty="0">
              <a:latin typeface="Calibri"/>
              <a:cs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447800"/>
            <a:ext cx="8686800" cy="838200"/>
          </a:xfrm>
        </p:spPr>
        <p:txBody>
          <a:bodyPr/>
          <a:lstStyle/>
          <a:p>
            <a:pPr marL="0">
              <a:buNone/>
            </a:pPr>
            <a:r>
              <a:rPr lang="en-US" dirty="0" smtClean="0">
                <a:latin typeface="Calibri"/>
                <a:cs typeface="Calibri"/>
              </a:rPr>
              <a:t>The Cray CX1 system ships on a single pallet and can be assembled, loaded and run by a non-technician in about an hour – your choice: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Easy To Install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962400" y="0"/>
            <a:ext cx="1219200" cy="121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5905" y="2667000"/>
            <a:ext cx="3543695" cy="213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99706" y="2667000"/>
            <a:ext cx="2667000" cy="2138045"/>
          </a:xfrm>
          <a:prstGeom prst="roundRect">
            <a:avLst>
              <a:gd name="adj" fmla="val 424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5105" y="4572000"/>
            <a:ext cx="1143000" cy="1143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 descr="checkmark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395206" y="4476436"/>
            <a:ext cx="1504950" cy="1314764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3771505" y="3505200"/>
            <a:ext cx="566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404040"/>
                </a:solidFill>
                <a:latin typeface="Calibri"/>
                <a:cs typeface="Calibri"/>
              </a:rPr>
              <a:t>OR</a:t>
            </a:r>
            <a:endParaRPr lang="en-US" sz="2400" b="1" dirty="0">
              <a:solidFill>
                <a:srgbClr val="40404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371600"/>
            <a:ext cx="8229600" cy="3124200"/>
          </a:xfrm>
        </p:spPr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The Cray CX1 supports Windows HPC Server 2008</a:t>
            </a:r>
          </a:p>
          <a:p>
            <a:r>
              <a:rPr lang="en-US" dirty="0" smtClean="0">
                <a:latin typeface="Calibri"/>
                <a:cs typeface="Calibri"/>
              </a:rPr>
              <a:t>Makes it easy to integrate HPC functionality into the corporate network</a:t>
            </a:r>
          </a:p>
          <a:p>
            <a:r>
              <a:rPr lang="en-US" dirty="0" smtClean="0">
                <a:latin typeface="Calibri"/>
                <a:cs typeface="Calibri"/>
              </a:rPr>
              <a:t>Single login through Active Directory</a:t>
            </a:r>
          </a:p>
          <a:p>
            <a:r>
              <a:rPr lang="en-US" dirty="0" smtClean="0">
                <a:latin typeface="Calibri"/>
                <a:cs typeface="Calibri"/>
              </a:rPr>
              <a:t>Makes accessing HPC services as easy as getting to email (Exchange), SharePoint or other services</a:t>
            </a:r>
          </a:p>
          <a:p>
            <a:r>
              <a:rPr lang="en-US" dirty="0" smtClean="0">
                <a:latin typeface="Calibri"/>
                <a:cs typeface="Calibri"/>
              </a:rPr>
              <a:t>Windows HPC server provides an entire HPC environment (scheduling, cluster management etc) built on the Windows Server platform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Easy To Install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3074" name="Picture 2" descr="C:\Documents and Settings\jcissell\Desktop\windows-hpc-server-200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4648200"/>
            <a:ext cx="2552700" cy="1524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962400" y="0"/>
            <a:ext cx="1219200" cy="12192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371600"/>
            <a:ext cx="8229600" cy="2743200"/>
          </a:xfrm>
        </p:spPr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The Cray CX1 supports Linux plus Platform Workgroup Manager</a:t>
            </a:r>
          </a:p>
          <a:p>
            <a:r>
              <a:rPr lang="en-US" dirty="0" smtClean="0">
                <a:latin typeface="Calibri"/>
                <a:cs typeface="Calibri"/>
              </a:rPr>
              <a:t>Traditional HPC users can leverage a comprehensive tool set including:</a:t>
            </a:r>
          </a:p>
          <a:p>
            <a:pPr lvl="1"/>
            <a:r>
              <a:rPr lang="en-US" dirty="0" smtClean="0">
                <a:latin typeface="Calibri"/>
                <a:cs typeface="Calibri"/>
              </a:rPr>
              <a:t>Platform LSF for scheduling</a:t>
            </a:r>
          </a:p>
          <a:p>
            <a:pPr lvl="1"/>
            <a:r>
              <a:rPr lang="en-US" dirty="0" smtClean="0">
                <a:latin typeface="Calibri"/>
                <a:cs typeface="Calibri"/>
              </a:rPr>
              <a:t>The Platform MPI library for applications compatibility (formerly </a:t>
            </a:r>
            <a:r>
              <a:rPr lang="en-US" dirty="0" err="1" smtClean="0">
                <a:latin typeface="Calibri"/>
                <a:cs typeface="Calibri"/>
              </a:rPr>
              <a:t>Scali</a:t>
            </a:r>
            <a:r>
              <a:rPr lang="en-US" dirty="0" smtClean="0">
                <a:latin typeface="Calibri"/>
                <a:cs typeface="Calibri"/>
              </a:rPr>
              <a:t> and HP-MPI)</a:t>
            </a:r>
          </a:p>
          <a:p>
            <a:pPr lvl="1"/>
            <a:r>
              <a:rPr lang="en-US" dirty="0" smtClean="0">
                <a:latin typeface="Calibri"/>
                <a:cs typeface="Calibri"/>
              </a:rPr>
              <a:t>Platform ISF Adaptive Cluster – allowing for multi-boot capability with Windows and Linux</a:t>
            </a:r>
          </a:p>
          <a:p>
            <a:pPr lvl="1"/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Easy To Install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962400" y="0"/>
            <a:ext cx="1219200" cy="1219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5124126"/>
            <a:ext cx="2057400" cy="92408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90600"/>
            <a:ext cx="5334000" cy="2895600"/>
          </a:xfrm>
        </p:spPr>
        <p:txBody>
          <a:bodyPr/>
          <a:lstStyle/>
          <a:p>
            <a:pPr marL="0">
              <a:buClr>
                <a:schemeClr val="accent3"/>
              </a:buClr>
              <a:buSzPct val="100000"/>
              <a:buNone/>
            </a:pPr>
            <a:r>
              <a:rPr lang="en-US" dirty="0" smtClean="0">
                <a:latin typeface="Calibri"/>
                <a:cs typeface="Calibri"/>
              </a:rPr>
              <a:t>Ease of use in HPC is about easy systems management as well as access to the applications you need to do the job</a:t>
            </a:r>
          </a:p>
          <a:p>
            <a:pPr marL="274320">
              <a:buClr>
                <a:schemeClr val="accent3"/>
              </a:buClr>
              <a:buSzPct val="100000"/>
              <a:buNone/>
            </a:pPr>
            <a:r>
              <a:rPr lang="en-US" dirty="0" smtClean="0">
                <a:solidFill>
                  <a:srgbClr val="595959"/>
                </a:solidFill>
                <a:latin typeface="Calibri"/>
                <a:cs typeface="Calibri"/>
              </a:rPr>
              <a:t>The Cray CX1 is easy to manage: </a:t>
            </a:r>
          </a:p>
          <a:p>
            <a:pPr marL="274320" lvl="1">
              <a:spcBef>
                <a:spcPts val="600"/>
              </a:spcBef>
              <a:buClr>
                <a:schemeClr val="accent3"/>
              </a:buClr>
              <a:buSzPct val="100000"/>
              <a:buFont typeface="Arial" pitchFamily="34" charset="0"/>
              <a:buChar char="•"/>
            </a:pPr>
            <a:r>
              <a:rPr lang="en-US" dirty="0" smtClean="0">
                <a:latin typeface="Calibri"/>
                <a:cs typeface="Calibri"/>
              </a:rPr>
              <a:t>R</a:t>
            </a:r>
            <a:r>
              <a:rPr lang="en-US" dirty="0" smtClean="0">
                <a:solidFill>
                  <a:srgbClr val="595959"/>
                </a:solidFill>
                <a:latin typeface="Calibri"/>
                <a:cs typeface="Calibri"/>
              </a:rPr>
              <a:t>ight from your desktop</a:t>
            </a:r>
          </a:p>
          <a:p>
            <a:pPr marL="274320" lvl="1">
              <a:spcBef>
                <a:spcPts val="600"/>
              </a:spcBef>
              <a:buClr>
                <a:schemeClr val="accent3"/>
              </a:buClr>
              <a:buSzPct val="100000"/>
              <a:buFont typeface="Arial" pitchFamily="34" charset="0"/>
              <a:buChar char="•"/>
            </a:pPr>
            <a:r>
              <a:rPr lang="en-US" dirty="0" smtClean="0">
                <a:solidFill>
                  <a:srgbClr val="595959"/>
                </a:solidFill>
                <a:latin typeface="Calibri"/>
                <a:cs typeface="Calibri"/>
              </a:rPr>
              <a:t>Or through a touch screen window in the front of the chassis </a:t>
            </a:r>
          </a:p>
          <a:p>
            <a:pPr marL="274320" lvl="1">
              <a:spcBef>
                <a:spcPts val="600"/>
              </a:spcBef>
              <a:buClr>
                <a:schemeClr val="accent3"/>
              </a:buClr>
              <a:buSzPct val="100000"/>
              <a:buFont typeface="Arial" pitchFamily="34" charset="0"/>
              <a:buChar char="•"/>
            </a:pPr>
            <a:r>
              <a:rPr lang="en-US" dirty="0" smtClean="0">
                <a:solidFill>
                  <a:srgbClr val="595959"/>
                </a:solidFill>
                <a:latin typeface="Calibri"/>
                <a:cs typeface="Calibri"/>
              </a:rPr>
              <a:t>Or Remotely through IPMI</a:t>
            </a:r>
          </a:p>
          <a:p>
            <a:pPr lvl="1">
              <a:buClr>
                <a:schemeClr val="accent3"/>
              </a:buClr>
              <a:buSzPct val="100000"/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Easy to Use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6146" name="Picture 2" descr="C:\Documents and Settings\jcissell\Desktop\lc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1676400"/>
            <a:ext cx="2438400" cy="316179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48" name="Picture 4" descr="C:\Documents and Settings\jcissell\Desktop\cx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4191000"/>
            <a:ext cx="3429000" cy="2340293"/>
          </a:xfrm>
          <a:prstGeom prst="rect">
            <a:avLst/>
          </a:prstGeom>
          <a:noFill/>
        </p:spPr>
      </p:pic>
      <p:pic>
        <p:nvPicPr>
          <p:cNvPr id="7" name="Picture 3" descr="C:\Documents and Settings\jcissell\Desktop\thumb_v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0533" y="3962400"/>
            <a:ext cx="2521867" cy="25146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What do you do? When….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2" name="Picture 2" descr="C:\Documents and Settings\jcissell\Desktop\Pictur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7452" y="0"/>
            <a:ext cx="5216548" cy="6858000"/>
          </a:xfrm>
          <a:prstGeom prst="rect">
            <a:avLst/>
          </a:prstGeom>
          <a:noFill/>
        </p:spPr>
      </p:pic>
      <p:pic>
        <p:nvPicPr>
          <p:cNvPr id="1026" name="Picture 2" descr="C:\work\powerpoint\art\backgrounds PSD\co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2475" y="0"/>
            <a:ext cx="4581525" cy="1771650"/>
          </a:xfrm>
          <a:prstGeom prst="rect">
            <a:avLst/>
          </a:prstGeom>
          <a:noFill/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762000"/>
            <a:ext cx="4038600" cy="3581400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  <a:buSzPct val="150000"/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Deadlines get tighter</a:t>
            </a:r>
          </a:p>
          <a:p>
            <a:pPr>
              <a:spcBef>
                <a:spcPts val="1200"/>
              </a:spcBef>
              <a:spcAft>
                <a:spcPts val="1200"/>
              </a:spcAft>
              <a:buSzPct val="150000"/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You need to provide ever more accurate or detailed results</a:t>
            </a:r>
          </a:p>
          <a:p>
            <a:pPr>
              <a:spcBef>
                <a:spcPts val="1200"/>
              </a:spcBef>
              <a:spcAft>
                <a:spcPts val="1200"/>
              </a:spcAft>
              <a:buSzPct val="150000"/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The application you are using cannot complete the job with your local resources – now you have to send your problem to the cluster</a:t>
            </a:r>
          </a:p>
          <a:p>
            <a:pPr>
              <a:spcBef>
                <a:spcPts val="1200"/>
              </a:spcBef>
              <a:spcAft>
                <a:spcPts val="1200"/>
              </a:spcAft>
              <a:buSzPct val="150000"/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Your manager calls and wants the model rerun with new assumptions and wants results in two hours!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6167735"/>
            <a:ext cx="876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404040"/>
                </a:solidFill>
                <a:latin typeface="Calibri"/>
                <a:cs typeface="Calibri"/>
              </a:rPr>
              <a:t>You need to put the power in your hands!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" y="5181600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404040"/>
                </a:solidFill>
                <a:latin typeface="Calibri"/>
                <a:cs typeface="Calibri"/>
              </a:rPr>
              <a:t>When the results matter and time is tight, </a:t>
            </a:r>
          </a:p>
          <a:p>
            <a:r>
              <a:rPr lang="en-US" sz="2000" dirty="0" smtClean="0">
                <a:solidFill>
                  <a:srgbClr val="404040"/>
                </a:solidFill>
                <a:latin typeface="Calibri"/>
                <a:cs typeface="Calibri"/>
              </a:rPr>
              <a:t>you need the right tool to get the job done: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838200"/>
            <a:ext cx="7620000" cy="2895600"/>
          </a:xfrm>
        </p:spPr>
        <p:txBody>
          <a:bodyPr/>
          <a:lstStyle/>
          <a:p>
            <a:pPr marL="0">
              <a:buNone/>
            </a:pPr>
            <a:r>
              <a:rPr lang="en-US" dirty="0" smtClean="0">
                <a:latin typeface="Calibri"/>
                <a:cs typeface="Calibri"/>
              </a:rPr>
              <a:t>The Cray CX1’s ability to support Windows HPC Server 2008 and Linux (with Intel Cluster Ready certification) delivers the broadest possible library of commercial operating systems</a:t>
            </a:r>
          </a:p>
          <a:p>
            <a:r>
              <a:rPr lang="en-US" dirty="0" smtClean="0">
                <a:latin typeface="Calibri"/>
                <a:cs typeface="Calibri"/>
              </a:rPr>
              <a:t>Ease of use is about being able to run the applications you need, confident in their successful implementation</a:t>
            </a:r>
          </a:p>
          <a:p>
            <a:r>
              <a:rPr lang="en-US" sz="2000" dirty="0" smtClean="0">
                <a:solidFill>
                  <a:srgbClr val="595959"/>
                </a:solidFill>
                <a:latin typeface="Calibri"/>
                <a:cs typeface="Calibri"/>
              </a:rPr>
              <a:t>Cray partners closely with leading ISV’s in HPC to deliver the most comprehensive set of HPC applications</a:t>
            </a:r>
          </a:p>
          <a:p>
            <a:pPr lvl="1"/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Easy to Use</a:t>
            </a:r>
            <a:endParaRPr lang="en-US" sz="2400" dirty="0">
              <a:latin typeface="Calibri"/>
              <a:cs typeface="Calibri"/>
            </a:endParaRPr>
          </a:p>
        </p:txBody>
      </p:sp>
      <p:grpSp>
        <p:nvGrpSpPr>
          <p:cNvPr id="8" name="Group 17"/>
          <p:cNvGrpSpPr/>
          <p:nvPr/>
        </p:nvGrpSpPr>
        <p:grpSpPr>
          <a:xfrm>
            <a:off x="1981200" y="3581400"/>
            <a:ext cx="5105400" cy="2590800"/>
            <a:chOff x="4724400" y="4252930"/>
            <a:chExt cx="4114800" cy="1981200"/>
          </a:xfrm>
        </p:grpSpPr>
        <p:sp>
          <p:nvSpPr>
            <p:cNvPr id="9" name="Rounded Rectangle 8"/>
            <p:cNvSpPr/>
            <p:nvPr/>
          </p:nvSpPr>
          <p:spPr>
            <a:xfrm>
              <a:off x="4724400" y="4252930"/>
              <a:ext cx="4114800" cy="1981200"/>
            </a:xfrm>
            <a:prstGeom prst="roundRect">
              <a:avLst>
                <a:gd name="adj" fmla="val 11379"/>
              </a:avLst>
            </a:prstGeom>
            <a:ln w="12700">
              <a:solidFill>
                <a:schemeClr val="tx1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pic>
          <p:nvPicPr>
            <p:cNvPr id="10" name="Picture 9" descr="ansys.g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9200" y="4405330"/>
              <a:ext cx="1428750" cy="428625"/>
            </a:xfrm>
            <a:prstGeom prst="rect">
              <a:avLst/>
            </a:prstGeom>
          </p:spPr>
        </p:pic>
        <p:pic>
          <p:nvPicPr>
            <p:cNvPr id="11" name="Picture 10" descr="cd-adapco.g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81850" y="5510230"/>
              <a:ext cx="1428750" cy="571500"/>
            </a:xfrm>
            <a:prstGeom prst="rect">
              <a:avLst/>
            </a:prstGeom>
          </p:spPr>
        </p:pic>
        <p:pic>
          <p:nvPicPr>
            <p:cNvPr id="12" name="Picture 11" descr="lstc.g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58000" y="4957780"/>
              <a:ext cx="1447800" cy="476250"/>
            </a:xfrm>
            <a:prstGeom prst="rect">
              <a:avLst/>
            </a:prstGeom>
          </p:spPr>
        </p:pic>
        <p:pic>
          <p:nvPicPr>
            <p:cNvPr id="13" name="Picture 12" descr="milliman.gi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62800" y="4424380"/>
              <a:ext cx="1428750" cy="323850"/>
            </a:xfrm>
            <a:prstGeom prst="rect">
              <a:avLst/>
            </a:prstGeom>
          </p:spPr>
        </p:pic>
        <p:pic>
          <p:nvPicPr>
            <p:cNvPr id="14" name="Picture 13" descr="simulia.gif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14950" y="4938730"/>
              <a:ext cx="1238250" cy="714375"/>
            </a:xfrm>
            <a:prstGeom prst="rect">
              <a:avLst/>
            </a:prstGeom>
          </p:spPr>
        </p:pic>
        <p:pic>
          <p:nvPicPr>
            <p:cNvPr id="15" name="Picture 14" descr="MathWorks.g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00600" y="5729360"/>
              <a:ext cx="1828800" cy="352370"/>
            </a:xfrm>
            <a:prstGeom prst="rect">
              <a:avLst/>
            </a:prstGeom>
          </p:spPr>
        </p:pic>
      </p:grpSp>
      <p:pic>
        <p:nvPicPr>
          <p:cNvPr id="17" name="Picture 7" descr="Intel_Cluster_Ready_Logo.png"/>
          <p:cNvPicPr>
            <a:picLocks noChangeAspect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7772400" y="1752600"/>
            <a:ext cx="914042" cy="1014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838200"/>
            <a:ext cx="3733800" cy="2895600"/>
          </a:xfrm>
        </p:spPr>
        <p:txBody>
          <a:bodyPr/>
          <a:lstStyle/>
          <a:p>
            <a:pPr>
              <a:buSzPct val="100000"/>
              <a:buFont typeface="Arial" pitchFamily="34" charset="0"/>
              <a:buChar char="•"/>
            </a:pPr>
            <a:r>
              <a:rPr lang="en-US" dirty="0" smtClean="0">
                <a:latin typeface="Calibri"/>
                <a:cs typeface="Calibri"/>
              </a:rPr>
              <a:t>Ease of use is about being able to use the system without special power or data center infrastructure</a:t>
            </a:r>
          </a:p>
          <a:p>
            <a:pPr>
              <a:buSzPct val="100000"/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595959"/>
                </a:solidFill>
                <a:latin typeface="Calibri"/>
                <a:cs typeface="Calibri"/>
              </a:rPr>
              <a:t>The Cray CX1 plugs into normal 20A office power</a:t>
            </a:r>
          </a:p>
          <a:p>
            <a:pPr>
              <a:buSzPct val="100000"/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595959"/>
                </a:solidFill>
                <a:latin typeface="Calibri"/>
                <a:cs typeface="Calibri"/>
              </a:rPr>
              <a:t>The Cray CX1 has active noise suppression </a:t>
            </a:r>
            <a:r>
              <a:rPr lang="en-US" dirty="0" smtClean="0">
                <a:latin typeface="Calibri"/>
                <a:cs typeface="Calibri"/>
              </a:rPr>
              <a:t>which makes it appreciably quieter than competing systems</a:t>
            </a:r>
            <a:endParaRPr lang="en-US" sz="2000" dirty="0" smtClean="0">
              <a:solidFill>
                <a:srgbClr val="595959"/>
              </a:solidFill>
              <a:latin typeface="Calibri"/>
              <a:cs typeface="Calibri"/>
            </a:endParaRPr>
          </a:p>
          <a:p>
            <a:pPr lvl="1"/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Easy to Use – In The Open Office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8" name="Picture 2" descr="C:\Documents and Settings\jcissell\My Documents\work\CX1\photos\cx1-with-plu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4103289"/>
            <a:ext cx="3429000" cy="3669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4038600" y="1066800"/>
          <a:ext cx="3753893" cy="5134192"/>
        </p:xfrm>
        <a:graphic>
          <a:graphicData uri="http://schemas.openxmlformats.org/drawingml/2006/table">
            <a:tbl>
              <a:tblPr/>
              <a:tblGrid>
                <a:gridCol w="2335276"/>
                <a:gridCol w="1418617"/>
              </a:tblGrid>
              <a:tr h="275167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595959"/>
                          </a:solidFill>
                          <a:latin typeface="Segoe UI" pitchFamily="34" charset="0"/>
                          <a:ea typeface="Calibri"/>
                          <a:cs typeface="Segoe UI" pitchFamily="34" charset="0"/>
                        </a:rPr>
                        <a:t>Table of sound levels </a:t>
                      </a:r>
                      <a:r>
                        <a:rPr lang="en-US" sz="1200" b="0" i="1" dirty="0">
                          <a:solidFill>
                            <a:srgbClr val="595959"/>
                          </a:solidFill>
                          <a:latin typeface="Segoe UI" pitchFamily="34" charset="0"/>
                          <a:ea typeface="Calibri"/>
                          <a:cs typeface="Segoe UI" pitchFamily="34" charset="0"/>
                        </a:rPr>
                        <a:t>L</a:t>
                      </a:r>
                      <a:r>
                        <a:rPr lang="en-US" sz="1200" b="0" dirty="0">
                          <a:solidFill>
                            <a:srgbClr val="595959"/>
                          </a:solidFill>
                          <a:latin typeface="Segoe UI" pitchFamily="34" charset="0"/>
                          <a:ea typeface="Calibri"/>
                          <a:cs typeface="Segoe UI" pitchFamily="34" charset="0"/>
                        </a:rPr>
                        <a:t> and corresponding</a:t>
                      </a:r>
                      <a:br>
                        <a:rPr lang="en-US" sz="1200" b="0" dirty="0">
                          <a:solidFill>
                            <a:srgbClr val="595959"/>
                          </a:solidFill>
                          <a:latin typeface="Segoe UI" pitchFamily="34" charset="0"/>
                          <a:ea typeface="Calibri"/>
                          <a:cs typeface="Segoe UI" pitchFamily="34" charset="0"/>
                        </a:rPr>
                      </a:br>
                      <a:r>
                        <a:rPr lang="en-US" sz="1200" b="0" dirty="0">
                          <a:solidFill>
                            <a:srgbClr val="595959"/>
                          </a:solidFill>
                          <a:latin typeface="Segoe UI" pitchFamily="34" charset="0"/>
                          <a:ea typeface="Calibri"/>
                          <a:cs typeface="Segoe UI" pitchFamily="34" charset="0"/>
                        </a:rPr>
                        <a:t>sound </a:t>
                      </a:r>
                      <a:r>
                        <a:rPr lang="en-US" sz="1200" b="0" dirty="0" smtClean="0">
                          <a:solidFill>
                            <a:srgbClr val="595959"/>
                          </a:solidFill>
                          <a:latin typeface="Segoe UI" pitchFamily="34" charset="0"/>
                          <a:ea typeface="Calibri"/>
                          <a:cs typeface="Segoe UI" pitchFamily="34" charset="0"/>
                        </a:rPr>
                        <a:t>pressure</a:t>
                      </a:r>
                      <a:endParaRPr lang="en-US" sz="1200" b="0" dirty="0">
                        <a:solidFill>
                          <a:srgbClr val="595959"/>
                        </a:solidFill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516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595959"/>
                          </a:solidFill>
                          <a:latin typeface="Segoe UI" pitchFamily="34" charset="0"/>
                          <a:ea typeface="Calibri"/>
                          <a:cs typeface="Segoe UI" pitchFamily="34" charset="0"/>
                        </a:rPr>
                        <a:t>Examples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595959"/>
                          </a:solidFill>
                          <a:latin typeface="Segoe UI" pitchFamily="34" charset="0"/>
                          <a:ea typeface="Calibri"/>
                          <a:cs typeface="Segoe UI" pitchFamily="34" charset="0"/>
                        </a:rPr>
                        <a:t>Sound Pressure</a:t>
                      </a:r>
                      <a:br>
                        <a:rPr lang="en-US" sz="1200" b="1" dirty="0">
                          <a:solidFill>
                            <a:srgbClr val="595959"/>
                          </a:solidFill>
                          <a:latin typeface="Segoe UI" pitchFamily="34" charset="0"/>
                          <a:ea typeface="Calibri"/>
                          <a:cs typeface="Segoe UI" pitchFamily="34" charset="0"/>
                        </a:rPr>
                      </a:br>
                      <a:r>
                        <a:rPr lang="en-US" sz="1200" b="1" dirty="0">
                          <a:solidFill>
                            <a:srgbClr val="595959"/>
                          </a:solidFill>
                          <a:latin typeface="Segoe UI" pitchFamily="34" charset="0"/>
                          <a:ea typeface="Calibri"/>
                          <a:cs typeface="Segoe UI" pitchFamily="34" charset="0"/>
                        </a:rPr>
                        <a:t>Level </a:t>
                      </a:r>
                      <a:r>
                        <a:rPr lang="en-US" sz="1200" b="1" i="1" dirty="0" err="1">
                          <a:solidFill>
                            <a:srgbClr val="595959"/>
                          </a:solidFill>
                          <a:latin typeface="Segoe UI" pitchFamily="34" charset="0"/>
                          <a:ea typeface="Calibri"/>
                          <a:cs typeface="Segoe UI" pitchFamily="34" charset="0"/>
                        </a:rPr>
                        <a:t>L</a:t>
                      </a:r>
                      <a:r>
                        <a:rPr lang="en-US" sz="1200" b="1" baseline="-25000" dirty="0" err="1">
                          <a:solidFill>
                            <a:srgbClr val="595959"/>
                          </a:solidFill>
                          <a:latin typeface="Segoe UI" pitchFamily="34" charset="0"/>
                          <a:ea typeface="Calibri"/>
                          <a:cs typeface="Segoe UI" pitchFamily="34" charset="0"/>
                        </a:rPr>
                        <a:t>p</a:t>
                      </a:r>
                      <a:r>
                        <a:rPr lang="en-US" sz="1200" b="1" dirty="0">
                          <a:solidFill>
                            <a:srgbClr val="595959"/>
                          </a:solidFill>
                          <a:latin typeface="Segoe UI" pitchFamily="34" charset="0"/>
                          <a:ea typeface="Calibri"/>
                          <a:cs typeface="Segoe UI" pitchFamily="34" charset="0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rgbClr val="595959"/>
                          </a:solidFill>
                          <a:latin typeface="Segoe UI" pitchFamily="34" charset="0"/>
                          <a:ea typeface="Calibri"/>
                          <a:cs typeface="Segoe UI" pitchFamily="34" charset="0"/>
                        </a:rPr>
                        <a:t>dBSPL</a:t>
                      </a:r>
                      <a:endParaRPr lang="en-US" sz="1200" b="1" dirty="0">
                        <a:solidFill>
                          <a:srgbClr val="595959"/>
                        </a:solidFill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51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595959"/>
                          </a:solidFill>
                          <a:latin typeface="Segoe UI" pitchFamily="34" charset="0"/>
                          <a:ea typeface="Calibri"/>
                          <a:cs typeface="Segoe UI" pitchFamily="34" charset="0"/>
                        </a:rPr>
                        <a:t>Jet aircraft, 50 m away 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595959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2751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595959"/>
                          </a:solidFill>
                          <a:latin typeface="Segoe UI" pitchFamily="34" charset="0"/>
                          <a:ea typeface="Calibri"/>
                          <a:cs typeface="Segoe UI" pitchFamily="34" charset="0"/>
                        </a:rPr>
                        <a:t>Threshold of pain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595959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2751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595959"/>
                          </a:solidFill>
                          <a:latin typeface="Segoe UI" pitchFamily="34" charset="0"/>
                          <a:ea typeface="Calibri"/>
                          <a:cs typeface="Segoe UI" pitchFamily="34" charset="0"/>
                        </a:rPr>
                        <a:t>Threshold of discomfort 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595959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</a:tr>
              <a:tr h="2751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595959"/>
                          </a:solidFill>
                          <a:latin typeface="Segoe UI" pitchFamily="34" charset="0"/>
                          <a:ea typeface="Calibri"/>
                          <a:cs typeface="Segoe UI" pitchFamily="34" charset="0"/>
                        </a:rPr>
                        <a:t>Chainsaw, 1 m distance 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595959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</a:tr>
              <a:tr h="2751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595959"/>
                          </a:solidFill>
                          <a:latin typeface="Segoe UI" pitchFamily="34" charset="0"/>
                          <a:ea typeface="Calibri"/>
                          <a:cs typeface="Segoe UI" pitchFamily="34" charset="0"/>
                        </a:rPr>
                        <a:t>Disco, 1 m from speaker 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595959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</a:tr>
              <a:tr h="2751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595959"/>
                          </a:solidFill>
                          <a:latin typeface="Segoe UI" pitchFamily="34" charset="0"/>
                          <a:ea typeface="Calibri"/>
                          <a:cs typeface="Segoe UI" pitchFamily="34" charset="0"/>
                        </a:rPr>
                        <a:t>Diesel truck, 10 m away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595959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  <a:r>
                        <a:rPr lang="en-US" sz="1200" b="1" dirty="0" smtClean="0">
                          <a:solidFill>
                            <a:srgbClr val="595959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90</a:t>
                      </a:r>
                      <a:endParaRPr lang="en-US" sz="1200" b="1" dirty="0">
                        <a:solidFill>
                          <a:srgbClr val="595959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33"/>
                    </a:solidFill>
                  </a:tcPr>
                </a:tc>
              </a:tr>
              <a:tr h="2751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rgbClr val="595959"/>
                          </a:solidFill>
                          <a:latin typeface="Segoe UI" pitchFamily="34" charset="0"/>
                          <a:ea typeface="Calibri"/>
                          <a:cs typeface="Segoe UI" pitchFamily="34" charset="0"/>
                        </a:rPr>
                        <a:t>Curbside </a:t>
                      </a:r>
                      <a:r>
                        <a:rPr lang="en-US" sz="1200" b="0" dirty="0">
                          <a:solidFill>
                            <a:srgbClr val="595959"/>
                          </a:solidFill>
                          <a:latin typeface="Segoe UI" pitchFamily="34" charset="0"/>
                          <a:ea typeface="Calibri"/>
                          <a:cs typeface="Segoe UI" pitchFamily="34" charset="0"/>
                        </a:rPr>
                        <a:t>of busy road, 5 m 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595959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  <a:r>
                        <a:rPr lang="en-US" sz="1200" b="1" dirty="0" smtClean="0">
                          <a:solidFill>
                            <a:srgbClr val="595959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80</a:t>
                      </a:r>
                      <a:endParaRPr lang="en-US" sz="1200" b="1" dirty="0">
                        <a:solidFill>
                          <a:srgbClr val="595959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33"/>
                    </a:solidFill>
                  </a:tcPr>
                </a:tc>
              </a:tr>
              <a:tr h="2751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595959"/>
                          </a:solidFill>
                          <a:latin typeface="Segoe UI" pitchFamily="34" charset="0"/>
                          <a:ea typeface="Calibri"/>
                          <a:cs typeface="Segoe UI" pitchFamily="34" charset="0"/>
                        </a:rPr>
                        <a:t>Vacuum cleaner, distance 1 m 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595959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  <a:r>
                        <a:rPr lang="en-US" sz="1200" b="1" dirty="0" smtClean="0">
                          <a:solidFill>
                            <a:srgbClr val="595959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70</a:t>
                      </a:r>
                      <a:endParaRPr lang="en-US" sz="1200" b="1" dirty="0">
                        <a:solidFill>
                          <a:srgbClr val="595959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33"/>
                    </a:solidFill>
                  </a:tcPr>
                </a:tc>
              </a:tr>
              <a:tr h="2751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595959"/>
                          </a:solidFill>
                          <a:latin typeface="Segoe UI" pitchFamily="34" charset="0"/>
                          <a:ea typeface="Calibri"/>
                          <a:cs typeface="Segoe UI" pitchFamily="34" charset="0"/>
                        </a:rPr>
                        <a:t>Conversational speech, 1 m 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595959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  <a:r>
                        <a:rPr lang="en-US" sz="1200" b="1" dirty="0" smtClean="0">
                          <a:solidFill>
                            <a:srgbClr val="595959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60</a:t>
                      </a:r>
                      <a:endParaRPr lang="en-US" sz="1200" b="1" dirty="0">
                        <a:solidFill>
                          <a:srgbClr val="595959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</a:tr>
              <a:tr h="2751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002060"/>
                          </a:solidFill>
                          <a:latin typeface="Segoe UI" pitchFamily="34" charset="0"/>
                          <a:ea typeface="Calibri"/>
                          <a:cs typeface="Segoe UI" pitchFamily="34" charset="0"/>
                        </a:rPr>
                        <a:t>Cray CX1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Segoe UI" pitchFamily="34" charset="0"/>
                        <a:ea typeface="Calibri"/>
                        <a:cs typeface="Segoe UI" pitchFamily="34" charset="0"/>
                      </a:endParaRPr>
                    </a:p>
                  </a:txBody>
                  <a:tcPr marL="45720" marR="4572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595959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~55</a:t>
                      </a:r>
                      <a:endParaRPr lang="en-US" sz="1200" b="1" dirty="0">
                        <a:solidFill>
                          <a:srgbClr val="595959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00"/>
                    </a:solidFill>
                  </a:tcPr>
                </a:tc>
              </a:tr>
              <a:tr h="2751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595959"/>
                          </a:solidFill>
                          <a:latin typeface="Segoe UI" pitchFamily="34" charset="0"/>
                          <a:ea typeface="Calibri"/>
                          <a:cs typeface="Segoe UI" pitchFamily="34" charset="0"/>
                        </a:rPr>
                        <a:t>Average home 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595959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  <a:r>
                        <a:rPr lang="en-US" sz="1200" b="1" dirty="0" smtClean="0">
                          <a:solidFill>
                            <a:srgbClr val="595959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50</a:t>
                      </a:r>
                      <a:endParaRPr lang="en-US" sz="1200" b="1" dirty="0">
                        <a:solidFill>
                          <a:srgbClr val="595959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00"/>
                    </a:solidFill>
                  </a:tcPr>
                </a:tc>
              </a:tr>
              <a:tr h="2751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595959"/>
                          </a:solidFill>
                          <a:latin typeface="Segoe UI" pitchFamily="34" charset="0"/>
                          <a:ea typeface="Calibri"/>
                          <a:cs typeface="Segoe UI" pitchFamily="34" charset="0"/>
                        </a:rPr>
                        <a:t>Quiet library 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595959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  <a:r>
                        <a:rPr lang="en-US" sz="1200" b="1" dirty="0" smtClean="0">
                          <a:solidFill>
                            <a:srgbClr val="595959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40</a:t>
                      </a:r>
                      <a:endParaRPr lang="en-US" sz="1200" b="1" dirty="0">
                        <a:solidFill>
                          <a:srgbClr val="595959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00"/>
                    </a:solidFill>
                  </a:tcPr>
                </a:tc>
              </a:tr>
              <a:tr h="2751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595959"/>
                          </a:solidFill>
                          <a:latin typeface="Segoe UI" pitchFamily="34" charset="0"/>
                          <a:ea typeface="Calibri"/>
                          <a:cs typeface="Segoe UI" pitchFamily="34" charset="0"/>
                        </a:rPr>
                        <a:t>Quiet bedroom at night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595959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  <a:r>
                        <a:rPr lang="en-US" sz="1200" b="1" dirty="0" smtClean="0">
                          <a:solidFill>
                            <a:srgbClr val="595959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30</a:t>
                      </a:r>
                      <a:endParaRPr lang="en-US" sz="1200" b="1" dirty="0">
                        <a:solidFill>
                          <a:srgbClr val="595959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FF00"/>
                    </a:solidFill>
                  </a:tcPr>
                </a:tc>
              </a:tr>
              <a:tr h="2751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595959"/>
                          </a:solidFill>
                          <a:latin typeface="Segoe UI" pitchFamily="34" charset="0"/>
                          <a:ea typeface="Calibri"/>
                          <a:cs typeface="Segoe UI" pitchFamily="34" charset="0"/>
                        </a:rPr>
                        <a:t>Background in TV studio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595959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  <a:r>
                        <a:rPr lang="en-US" sz="1200" b="1" dirty="0" smtClean="0">
                          <a:solidFill>
                            <a:srgbClr val="595959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</a:t>
                      </a:r>
                      <a:endParaRPr lang="en-US" sz="1200" b="1" dirty="0">
                        <a:solidFill>
                          <a:srgbClr val="595959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FF00"/>
                    </a:solidFill>
                  </a:tcPr>
                </a:tc>
              </a:tr>
              <a:tr h="2751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595959"/>
                          </a:solidFill>
                          <a:latin typeface="Segoe UI" pitchFamily="34" charset="0"/>
                          <a:ea typeface="Calibri"/>
                          <a:cs typeface="Segoe UI" pitchFamily="34" charset="0"/>
                        </a:rPr>
                        <a:t>Rustling leaf 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595959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  <a:r>
                        <a:rPr lang="en-US" sz="1200" b="1" dirty="0" smtClean="0">
                          <a:solidFill>
                            <a:srgbClr val="595959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  <a:endParaRPr lang="en-US" sz="1200" b="1" dirty="0">
                        <a:solidFill>
                          <a:srgbClr val="595959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DD00"/>
                    </a:solidFill>
                  </a:tcPr>
                </a:tc>
              </a:tr>
              <a:tr h="27516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595959"/>
                          </a:solidFill>
                          <a:latin typeface="Segoe UI" pitchFamily="34" charset="0"/>
                          <a:ea typeface="Calibri"/>
                          <a:cs typeface="Segoe UI" pitchFamily="34" charset="0"/>
                        </a:rPr>
                        <a:t>Threshold of hearing</a:t>
                      </a:r>
                    </a:p>
                  </a:txBody>
                  <a:tcPr marL="45720" marR="4572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595959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  <a:r>
                        <a:rPr lang="en-US" sz="1200" b="1" dirty="0" smtClean="0">
                          <a:solidFill>
                            <a:srgbClr val="595959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</a:t>
                      </a:r>
                      <a:endParaRPr lang="en-US" sz="1200" b="1" dirty="0">
                        <a:solidFill>
                          <a:srgbClr val="595959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DD00"/>
                    </a:solidFill>
                  </a:tcPr>
                </a:tc>
              </a:tr>
            </a:tbl>
          </a:graphicData>
        </a:graphic>
      </p:graphicFrame>
      <p:sp>
        <p:nvSpPr>
          <p:cNvPr id="10" name="Right Arrow 9"/>
          <p:cNvSpPr/>
          <p:nvPr/>
        </p:nvSpPr>
        <p:spPr>
          <a:xfrm>
            <a:off x="3657600" y="4267200"/>
            <a:ext cx="304800" cy="304800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1" name="Right Brace 10"/>
          <p:cNvSpPr/>
          <p:nvPr/>
        </p:nvSpPr>
        <p:spPr>
          <a:xfrm>
            <a:off x="7848600" y="4190999"/>
            <a:ext cx="228600" cy="737681"/>
          </a:xfrm>
          <a:prstGeom prst="rightBrace">
            <a:avLst/>
          </a:prstGeom>
          <a:ln w="63500">
            <a:solidFill>
              <a:schemeClr val="accent2"/>
            </a:solidFill>
          </a:ln>
          <a:effectLst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Calibri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77200" y="4419600"/>
            <a:ext cx="9906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595959"/>
                </a:solidFill>
                <a:latin typeface="Calibri"/>
                <a:cs typeface="Calibri"/>
              </a:rPr>
              <a:t>Range of</a:t>
            </a:r>
          </a:p>
          <a:p>
            <a:r>
              <a:rPr lang="en-US" sz="1100" dirty="0" smtClean="0">
                <a:solidFill>
                  <a:srgbClr val="595959"/>
                </a:solidFill>
                <a:latin typeface="Calibri"/>
                <a:cs typeface="Calibri"/>
              </a:rPr>
              <a:t>Noise with</a:t>
            </a:r>
          </a:p>
          <a:p>
            <a:r>
              <a:rPr lang="en-US" sz="1100" dirty="0" smtClean="0">
                <a:solidFill>
                  <a:srgbClr val="595959"/>
                </a:solidFill>
                <a:latin typeface="Calibri"/>
                <a:cs typeface="Calibri"/>
              </a:rPr>
              <a:t> auto fan speed</a:t>
            </a:r>
          </a:p>
          <a:p>
            <a:r>
              <a:rPr lang="en-US" sz="1100" dirty="0" smtClean="0">
                <a:solidFill>
                  <a:srgbClr val="595959"/>
                </a:solidFill>
                <a:latin typeface="Calibri"/>
                <a:cs typeface="Calibri"/>
              </a:rPr>
              <a:t> calibration</a:t>
            </a:r>
            <a:endParaRPr lang="en-US" sz="1100" dirty="0">
              <a:solidFill>
                <a:srgbClr val="595959"/>
              </a:solidFill>
              <a:latin typeface="Calibri"/>
              <a:cs typeface="Calibri"/>
            </a:endParaRPr>
          </a:p>
        </p:txBody>
      </p:sp>
      <p:sp>
        <p:nvSpPr>
          <p:cNvPr id="13" name="Right Arrow 12"/>
          <p:cNvSpPr/>
          <p:nvPr/>
        </p:nvSpPr>
        <p:spPr>
          <a:xfrm rot="10800000">
            <a:off x="7848600" y="3810000"/>
            <a:ext cx="228600" cy="1524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77200" y="3743236"/>
            <a:ext cx="9906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  <a:latin typeface="Calibri"/>
                <a:cs typeface="Calibri"/>
              </a:rPr>
              <a:t>Closest competitive noise level</a:t>
            </a:r>
            <a:endParaRPr lang="en-US" sz="11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914400"/>
            <a:ext cx="8229600" cy="4572000"/>
          </a:xfrm>
        </p:spPr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Pedestal Mount or Rack Mount</a:t>
            </a:r>
          </a:p>
          <a:p>
            <a:r>
              <a:rPr lang="en-US" dirty="0" smtClean="0">
                <a:latin typeface="Calibri"/>
                <a:cs typeface="Calibri"/>
              </a:rPr>
              <a:t>NVIDIA Visualization</a:t>
            </a:r>
          </a:p>
          <a:p>
            <a:r>
              <a:rPr lang="en-US" dirty="0" smtClean="0">
                <a:latin typeface="Calibri"/>
                <a:cs typeface="Calibri"/>
              </a:rPr>
              <a:t>NVIDIA GPU Acceleration</a:t>
            </a:r>
          </a:p>
          <a:p>
            <a:r>
              <a:rPr lang="en-US" dirty="0" err="1" smtClean="0">
                <a:latin typeface="Calibri"/>
                <a:cs typeface="Calibri"/>
              </a:rPr>
              <a:t>vSMP</a:t>
            </a:r>
            <a:r>
              <a:rPr lang="en-US" dirty="0" smtClean="0">
                <a:latin typeface="Calibri"/>
                <a:cs typeface="Calibri"/>
              </a:rPr>
              <a:t> – running large memory workloads on the CX1</a:t>
            </a:r>
          </a:p>
          <a:p>
            <a:r>
              <a:rPr lang="en-US" dirty="0" smtClean="0">
                <a:latin typeface="Calibri"/>
                <a:cs typeface="Calibri"/>
              </a:rPr>
              <a:t>The Cray CX1- LC – a Lower Cost option</a:t>
            </a:r>
          </a:p>
          <a:p>
            <a:r>
              <a:rPr lang="en-US" dirty="0" smtClean="0">
                <a:latin typeface="Calibri"/>
                <a:cs typeface="Calibri"/>
              </a:rPr>
              <a:t>The Cray CX1-iWS – am integrated workstation option</a:t>
            </a:r>
          </a:p>
          <a:p>
            <a:r>
              <a:rPr lang="en-US" dirty="0" smtClean="0">
                <a:latin typeface="Calibri"/>
                <a:cs typeface="Calibri"/>
              </a:rPr>
              <a:t>Custom painted chassis option</a:t>
            </a:r>
          </a:p>
          <a:p>
            <a:r>
              <a:rPr lang="en-US" dirty="0" smtClean="0">
                <a:latin typeface="Calibri"/>
                <a:cs typeface="Calibri"/>
              </a:rPr>
              <a:t>Custom skin chassis option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152400"/>
            <a:ext cx="7239000" cy="533400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Additional Cray CX1 Options</a:t>
            </a:r>
            <a:endParaRPr lang="en-US" sz="2400" dirty="0">
              <a:latin typeface="Calibri"/>
              <a:cs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9065" y="1676400"/>
            <a:ext cx="4862975" cy="4610100"/>
          </a:xfrm>
          <a:prstGeom prst="rect">
            <a:avLst/>
          </a:prstGeom>
        </p:spPr>
      </p:pic>
      <p:pic>
        <p:nvPicPr>
          <p:cNvPr id="8" name="Picture 3" descr="C:\work\CX1\photos\jpegs and png files\CX1.png-700-wid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6200" y="2514600"/>
            <a:ext cx="5011065" cy="342900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Pedestal Or Rack Mount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3962400" y="3276600"/>
            <a:ext cx="703935" cy="5334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344E6D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alibri"/>
                <a:ea typeface="+mj-ea"/>
                <a:cs typeface="Calibri"/>
              </a:rPr>
              <a:t>or</a:t>
            </a:r>
            <a:endParaRPr kumimoji="0" lang="en-US" sz="3600" b="0" i="0" u="none" strike="noStrike" kern="0" cap="none" spc="0" normalizeH="0" baseline="0" noProof="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rgbClr val="344E6D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uLnTx/>
              <a:uFillTx/>
              <a:latin typeface="Calibri"/>
              <a:ea typeface="+mj-ea"/>
              <a:cs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Visualization Options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10" name="Picture 9" descr="S1-front-1.g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162800" y="4724400"/>
            <a:ext cx="854792" cy="1828800"/>
          </a:xfrm>
          <a:prstGeom prst="rect">
            <a:avLst/>
          </a:prstGeom>
          <a:effectLst/>
        </p:spPr>
      </p:pic>
      <p:pic>
        <p:nvPicPr>
          <p:cNvPr id="12" name="Picture 13" descr="NV_QUA_3D.pn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090220" y="4800600"/>
            <a:ext cx="963559" cy="929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228600" y="914400"/>
          <a:ext cx="8686799" cy="358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/>
                <a:gridCol w="3253032"/>
                <a:gridCol w="1776168"/>
                <a:gridCol w="1447799"/>
              </a:tblGrid>
              <a:tr h="10482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solidFill>
                            <a:srgbClr val="595959"/>
                          </a:solidFill>
                          <a:latin typeface="Calibri"/>
                          <a:cs typeface="Calibri"/>
                        </a:rPr>
                        <a:t>Quadro Solution</a:t>
                      </a:r>
                      <a:endParaRPr lang="en-US" sz="1800" b="1" i="0" u="none" strike="noStrike" dirty="0">
                        <a:solidFill>
                          <a:srgbClr val="595959"/>
                        </a:solidFill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solidFill>
                            <a:srgbClr val="595959"/>
                          </a:solidFill>
                          <a:latin typeface="Calibri"/>
                          <a:cs typeface="Calibri"/>
                        </a:rPr>
                        <a:t>Application</a:t>
                      </a:r>
                      <a:r>
                        <a:rPr lang="en-US" sz="1800" u="none" strike="noStrike" baseline="0" dirty="0" smtClean="0">
                          <a:solidFill>
                            <a:srgbClr val="595959"/>
                          </a:solidFill>
                          <a:latin typeface="Calibri"/>
                          <a:cs typeface="Calibri"/>
                        </a:rPr>
                        <a:t> Areas</a:t>
                      </a:r>
                      <a:endParaRPr lang="en-US" sz="1800" b="1" i="0" u="none" strike="noStrike" dirty="0">
                        <a:solidFill>
                          <a:srgbClr val="595959"/>
                        </a:solidFill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solidFill>
                            <a:srgbClr val="595959"/>
                          </a:solidFill>
                          <a:latin typeface="Calibri"/>
                          <a:cs typeface="Calibri"/>
                        </a:rPr>
                        <a:t>Processor (CUDA)</a:t>
                      </a:r>
                      <a:r>
                        <a:rPr lang="en-US" sz="1800" u="none" strike="noStrike" baseline="0" dirty="0" smtClean="0">
                          <a:solidFill>
                            <a:srgbClr val="59595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800" u="none" strike="noStrike" dirty="0" smtClean="0">
                          <a:solidFill>
                            <a:srgbClr val="595959"/>
                          </a:solidFill>
                          <a:latin typeface="Calibri"/>
                          <a:cs typeface="Calibri"/>
                        </a:rPr>
                        <a:t>Cores</a:t>
                      </a:r>
                      <a:endParaRPr lang="en-US" sz="1800" b="1" i="0" u="none" strike="noStrike" dirty="0">
                        <a:solidFill>
                          <a:srgbClr val="595959"/>
                        </a:solidFill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solidFill>
                            <a:srgbClr val="595959"/>
                          </a:solidFill>
                          <a:latin typeface="Calibri"/>
                          <a:cs typeface="Calibri"/>
                        </a:rPr>
                        <a:t>Memory</a:t>
                      </a:r>
                      <a:endParaRPr lang="en-US" sz="1800" b="1" i="0" u="none" strike="noStrike" dirty="0">
                        <a:solidFill>
                          <a:srgbClr val="595959"/>
                        </a:solidFill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608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solidFill>
                            <a:srgbClr val="595959"/>
                          </a:solidFill>
                          <a:latin typeface="Calibri"/>
                          <a:cs typeface="Calibri"/>
                        </a:rPr>
                        <a:t>Quadro FX 5800</a:t>
                      </a:r>
                      <a:endParaRPr lang="en-US" sz="1800" b="1" i="0" u="none" strike="noStrike" dirty="0">
                        <a:solidFill>
                          <a:srgbClr val="595959"/>
                        </a:solidFill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solidFill>
                            <a:srgbClr val="595959"/>
                          </a:solidFill>
                          <a:latin typeface="Calibri"/>
                          <a:cs typeface="Calibri"/>
                        </a:rPr>
                        <a:t>4D</a:t>
                      </a:r>
                      <a:r>
                        <a:rPr lang="en-US" sz="1800" u="none" strike="noStrike" baseline="0" dirty="0" smtClean="0">
                          <a:solidFill>
                            <a:srgbClr val="595959"/>
                          </a:solidFill>
                          <a:latin typeface="Calibri"/>
                          <a:cs typeface="Calibri"/>
                        </a:rPr>
                        <a:t> Seismic Analysis</a:t>
                      </a:r>
                    </a:p>
                    <a:p>
                      <a:pPr algn="ctr" fontAlgn="b"/>
                      <a:r>
                        <a:rPr lang="en-US" sz="1800" u="none" strike="noStrike" baseline="0" dirty="0" smtClean="0">
                          <a:solidFill>
                            <a:srgbClr val="595959"/>
                          </a:solidFill>
                          <a:latin typeface="Calibri"/>
                          <a:cs typeface="Calibri"/>
                        </a:rPr>
                        <a:t>4D Medical Imaging</a:t>
                      </a:r>
                      <a:endParaRPr lang="en-US" sz="1800" b="1" i="0" u="none" strike="noStrike" dirty="0">
                        <a:solidFill>
                          <a:srgbClr val="595959"/>
                        </a:solidFill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solidFill>
                            <a:srgbClr val="595959"/>
                          </a:solidFill>
                          <a:latin typeface="Calibri"/>
                          <a:cs typeface="Calibri"/>
                        </a:rPr>
                        <a:t>240</a:t>
                      </a:r>
                      <a:endParaRPr lang="en-US" sz="1800" b="1" i="0" u="none" strike="noStrike" dirty="0">
                        <a:solidFill>
                          <a:srgbClr val="595959"/>
                        </a:solidFill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solidFill>
                            <a:srgbClr val="595959"/>
                          </a:solidFill>
                          <a:latin typeface="Calibri"/>
                          <a:cs typeface="Calibri"/>
                        </a:rPr>
                        <a:t>4GB</a:t>
                      </a:r>
                      <a:endParaRPr lang="en-US" sz="1800" b="1" i="0" u="none" strike="noStrike" dirty="0">
                        <a:solidFill>
                          <a:srgbClr val="595959"/>
                        </a:solidFill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608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solidFill>
                            <a:srgbClr val="595959"/>
                          </a:solidFill>
                          <a:latin typeface="Calibri"/>
                          <a:cs typeface="Calibri"/>
                        </a:rPr>
                        <a:t>Quadro FX 4800</a:t>
                      </a:r>
                      <a:endParaRPr lang="en-US" sz="1800" b="1" i="0" u="none" strike="noStrike" dirty="0">
                        <a:solidFill>
                          <a:srgbClr val="595959"/>
                        </a:solidFill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solidFill>
                            <a:srgbClr val="595959"/>
                          </a:solidFill>
                          <a:latin typeface="Calibri"/>
                          <a:cs typeface="Calibri"/>
                        </a:rPr>
                        <a:t>Digital Special Effects</a:t>
                      </a:r>
                    </a:p>
                    <a:p>
                      <a:pPr algn="ctr" fontAlgn="b"/>
                      <a:r>
                        <a:rPr lang="en-US" sz="1800" u="none" strike="noStrike" dirty="0" smtClean="0">
                          <a:solidFill>
                            <a:srgbClr val="595959"/>
                          </a:solidFill>
                          <a:latin typeface="Calibri"/>
                          <a:cs typeface="Calibri"/>
                        </a:rPr>
                        <a:t>High end</a:t>
                      </a:r>
                      <a:r>
                        <a:rPr lang="en-US" sz="1800" u="none" strike="noStrike" baseline="0" dirty="0" smtClean="0">
                          <a:solidFill>
                            <a:srgbClr val="595959"/>
                          </a:solidFill>
                          <a:latin typeface="Calibri"/>
                          <a:cs typeface="Calibri"/>
                        </a:rPr>
                        <a:t> post processing</a:t>
                      </a:r>
                      <a:endParaRPr lang="en-US" sz="1800" u="none" strike="noStrike" dirty="0" smtClean="0">
                        <a:solidFill>
                          <a:srgbClr val="595959"/>
                        </a:solidFill>
                        <a:latin typeface="Calibri"/>
                        <a:cs typeface="Calibri"/>
                      </a:endParaRPr>
                    </a:p>
                    <a:p>
                      <a:pPr algn="ctr" fontAlgn="b"/>
                      <a:r>
                        <a:rPr lang="en-US" sz="1800" u="none" strike="noStrike" dirty="0" smtClean="0">
                          <a:solidFill>
                            <a:srgbClr val="595959"/>
                          </a:solidFill>
                          <a:latin typeface="Calibri"/>
                          <a:cs typeface="Calibri"/>
                        </a:rPr>
                        <a:t>Product Styling</a:t>
                      </a:r>
                      <a:endParaRPr lang="en-US" sz="1800" b="1" i="0" u="none" strike="noStrike" dirty="0">
                        <a:solidFill>
                          <a:srgbClr val="595959"/>
                        </a:solidFill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solidFill>
                            <a:srgbClr val="595959"/>
                          </a:solidFill>
                          <a:latin typeface="Calibri"/>
                          <a:cs typeface="Calibri"/>
                        </a:rPr>
                        <a:t>192</a:t>
                      </a:r>
                      <a:endParaRPr lang="en-US" sz="1800" b="1" i="0" u="none" strike="noStrike" dirty="0">
                        <a:solidFill>
                          <a:srgbClr val="595959"/>
                        </a:solidFill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solidFill>
                            <a:srgbClr val="595959"/>
                          </a:solidFill>
                          <a:latin typeface="Calibri"/>
                          <a:cs typeface="Calibri"/>
                        </a:rPr>
                        <a:t>1.5</a:t>
                      </a:r>
                      <a:r>
                        <a:rPr lang="en-US" sz="1800" u="none" strike="noStrike" baseline="0" dirty="0" smtClean="0">
                          <a:solidFill>
                            <a:srgbClr val="595959"/>
                          </a:solidFill>
                          <a:latin typeface="Calibri"/>
                          <a:cs typeface="Calibri"/>
                        </a:rPr>
                        <a:t>G</a:t>
                      </a:r>
                      <a:r>
                        <a:rPr lang="en-US" sz="1800" u="none" strike="noStrike" dirty="0" smtClean="0">
                          <a:solidFill>
                            <a:srgbClr val="595959"/>
                          </a:solidFill>
                          <a:latin typeface="Calibri"/>
                          <a:cs typeface="Calibri"/>
                        </a:rPr>
                        <a:t>B</a:t>
                      </a:r>
                      <a:endParaRPr lang="en-US" sz="1800" b="1" i="0" u="none" strike="noStrike" dirty="0">
                        <a:solidFill>
                          <a:srgbClr val="595959"/>
                        </a:solidFill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114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595959"/>
                          </a:solidFill>
                          <a:latin typeface="Calibri"/>
                          <a:cs typeface="Calibri"/>
                        </a:rPr>
                        <a:t>Quadro FX 380</a:t>
                      </a:r>
                      <a:endParaRPr lang="en-US" sz="1800" b="0" i="0" u="none" strike="noStrike" dirty="0">
                        <a:solidFill>
                          <a:srgbClr val="595959"/>
                        </a:solidFill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317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595959"/>
                          </a:solidFill>
                          <a:latin typeface="Calibri"/>
                          <a:cs typeface="Calibri"/>
                        </a:rPr>
                        <a:t>Basic HPC visualization</a:t>
                      </a:r>
                      <a:endParaRPr lang="en-US" sz="1800" b="0" i="0" u="none" strike="noStrike" dirty="0">
                        <a:solidFill>
                          <a:srgbClr val="595959"/>
                        </a:solidFill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595959"/>
                          </a:solidFill>
                          <a:latin typeface="Calibri"/>
                          <a:cs typeface="Calibri"/>
                        </a:rPr>
                        <a:t>16</a:t>
                      </a:r>
                      <a:endParaRPr lang="en-US" sz="1800" b="0" i="0" u="none" strike="noStrike" dirty="0">
                        <a:solidFill>
                          <a:srgbClr val="595959"/>
                        </a:solidFill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595959"/>
                          </a:solidFill>
                          <a:latin typeface="Calibri"/>
                          <a:cs typeface="Calibri"/>
                        </a:rPr>
                        <a:t>256MB</a:t>
                      </a:r>
                      <a:endParaRPr lang="en-US" sz="1800" b="0" i="0" u="none" strike="noStrike" dirty="0">
                        <a:solidFill>
                          <a:srgbClr val="595959"/>
                        </a:solidFill>
                        <a:latin typeface="Calibri"/>
                        <a:cs typeface="Calibri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" name="Picture 2" descr="C:\Documents and Settings\jcissell\My Documents\work\CX1\photos\cx1-with-plug.png"/>
          <p:cNvPicPr>
            <a:picLocks noChangeAspect="1" noChangeArrowheads="1"/>
          </p:cNvPicPr>
          <p:nvPr/>
        </p:nvPicPr>
        <p:blipFill>
          <a:blip r:embed="rId4" cstate="screen"/>
          <a:stretch>
            <a:fillRect/>
          </a:stretch>
        </p:blipFill>
        <p:spPr bwMode="auto">
          <a:xfrm>
            <a:off x="838200" y="4572000"/>
            <a:ext cx="1630005" cy="24384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GPU Acceleration Option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10200" y="1156446"/>
            <a:ext cx="3184358" cy="5020663"/>
          </a:xfrm>
          <a:prstGeom prst="roundRect">
            <a:avLst>
              <a:gd name="adj" fmla="val 4227"/>
            </a:avLst>
          </a:prstGeom>
          <a:gradFill>
            <a:gsLst>
              <a:gs pos="0">
                <a:schemeClr val="bg1">
                  <a:lumMod val="75000"/>
                  <a:lumOff val="25000"/>
                  <a:alpha val="25000"/>
                </a:schemeClr>
              </a:gs>
              <a:gs pos="45000">
                <a:schemeClr val="bg1">
                  <a:lumMod val="75000"/>
                  <a:lumOff val="25000"/>
                  <a:alpha val="0"/>
                </a:schemeClr>
              </a:gs>
            </a:gsLst>
            <a:lin ang="5400000" scaled="1"/>
          </a:gradFill>
          <a:ln w="19050">
            <a:gradFill flip="none" rotWithShape="1">
              <a:gsLst>
                <a:gs pos="0">
                  <a:srgbClr val="76B900"/>
                </a:gs>
                <a:gs pos="73000">
                  <a:srgbClr val="81C800">
                    <a:alpha val="0"/>
                  </a:srgbClr>
                </a:gs>
              </a:gsLst>
              <a:lin ang="48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197429" y="1156446"/>
            <a:ext cx="3184358" cy="5020663"/>
          </a:xfrm>
          <a:prstGeom prst="roundRect">
            <a:avLst>
              <a:gd name="adj" fmla="val 4227"/>
            </a:avLst>
          </a:prstGeom>
          <a:gradFill>
            <a:gsLst>
              <a:gs pos="0">
                <a:schemeClr val="bg1">
                  <a:lumMod val="75000"/>
                  <a:lumOff val="25000"/>
                  <a:alpha val="25000"/>
                </a:schemeClr>
              </a:gs>
              <a:gs pos="45000">
                <a:schemeClr val="bg1">
                  <a:lumMod val="75000"/>
                  <a:lumOff val="25000"/>
                  <a:alpha val="0"/>
                </a:schemeClr>
              </a:gs>
            </a:gsLst>
            <a:lin ang="5400000" scaled="1"/>
          </a:gradFill>
          <a:ln w="19050">
            <a:gradFill flip="none" rotWithShape="1">
              <a:gsLst>
                <a:gs pos="0">
                  <a:srgbClr val="76B900"/>
                </a:gs>
                <a:gs pos="73000">
                  <a:srgbClr val="81C800">
                    <a:alpha val="0"/>
                  </a:srgbClr>
                </a:gs>
              </a:gsLst>
              <a:lin ang="48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pic>
        <p:nvPicPr>
          <p:cNvPr id="11" name="Picture 10" descr="Tesla_S1075_Front_Elevated_No_Cover.pn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638800" y="1902747"/>
            <a:ext cx="2764334" cy="1158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12" name="Picture 97" descr="C1060-boardshot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2F3F7"/>
              </a:clrFrom>
              <a:clrTo>
                <a:srgbClr val="F2F3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09800" y="1667465"/>
            <a:ext cx="2195626" cy="1470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13" name="TextBox 15"/>
          <p:cNvSpPr txBox="1">
            <a:spLocks noChangeArrowheads="1"/>
          </p:cNvSpPr>
          <p:nvPr/>
        </p:nvSpPr>
        <p:spPr bwMode="auto">
          <a:xfrm>
            <a:off x="5766494" y="775446"/>
            <a:ext cx="23467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595959"/>
                </a:solidFill>
                <a:latin typeface="Calibri"/>
                <a:cs typeface="Calibri"/>
              </a:rPr>
              <a:t>Tesla S1070 1U System</a:t>
            </a:r>
          </a:p>
        </p:txBody>
      </p:sp>
      <p:sp>
        <p:nvSpPr>
          <p:cNvPr id="14" name="TextBox 16"/>
          <p:cNvSpPr txBox="1">
            <a:spLocks noChangeArrowheads="1"/>
          </p:cNvSpPr>
          <p:nvPr/>
        </p:nvSpPr>
        <p:spPr bwMode="auto">
          <a:xfrm>
            <a:off x="2546370" y="775446"/>
            <a:ext cx="25148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595959"/>
                </a:solidFill>
                <a:latin typeface="Calibri"/>
                <a:cs typeface="Calibri"/>
              </a:rPr>
              <a:t>Tesla C1060 </a:t>
            </a:r>
            <a:r>
              <a:rPr lang="en-US" dirty="0" smtClean="0">
                <a:solidFill>
                  <a:srgbClr val="595959"/>
                </a:solidFill>
                <a:latin typeface="Calibri"/>
                <a:cs typeface="Calibri"/>
              </a:rPr>
              <a:t>GPU Board</a:t>
            </a:r>
            <a:endParaRPr lang="en-US" dirty="0">
              <a:solidFill>
                <a:srgbClr val="595959"/>
              </a:solidFill>
              <a:latin typeface="Calibri"/>
              <a:cs typeface="Calibri"/>
            </a:endParaRPr>
          </a:p>
        </p:txBody>
      </p:sp>
      <p:graphicFrame>
        <p:nvGraphicFramePr>
          <p:cNvPr id="15" name="Group 52"/>
          <p:cNvGraphicFramePr>
            <a:graphicFrameLocks noGrp="1"/>
          </p:cNvGraphicFramePr>
          <p:nvPr/>
        </p:nvGraphicFramePr>
        <p:xfrm>
          <a:off x="457200" y="3749040"/>
          <a:ext cx="8153402" cy="2651760"/>
        </p:xfrm>
        <a:graphic>
          <a:graphicData uri="http://schemas.openxmlformats.org/drawingml/2006/table">
            <a:tbl>
              <a:tblPr/>
              <a:tblGrid>
                <a:gridCol w="1752600"/>
                <a:gridCol w="3230033"/>
                <a:gridCol w="3170769"/>
              </a:tblGrid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GPUs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rgbClr val="538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 Tesla GPU (Internal)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rgbClr val="538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 Tesla GPUs (External)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rgbClr val="538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712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Single Precision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Performance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538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538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933 Teraflops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538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538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4.14 Gigaflops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538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538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32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Double Precision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Performance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538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538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78 Gigaflops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538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538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346 Gigaflops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538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538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Memory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538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538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 GB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538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538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 GB/GPU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538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538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28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Cray CX1 Capacity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538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538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Up to 4 per chassis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(internal)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538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538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Up to 4 per chassis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(external, rack mount only)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538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538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" name="Picture 17" descr="S1-front-1.gif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495800" y="1613646"/>
            <a:ext cx="762000" cy="1630274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/>
          <p:cNvGraphicFramePr/>
          <p:nvPr/>
        </p:nvGraphicFramePr>
        <p:xfrm>
          <a:off x="-838200" y="838200"/>
          <a:ext cx="5486400" cy="350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2" descr="C:\Documents and Settings\jcissell\My Documents\work\CX1\photos\cx1-with-plug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891610" y="1828800"/>
            <a:ext cx="1927790" cy="2062734"/>
          </a:xfrm>
          <a:prstGeom prst="rect">
            <a:avLst/>
          </a:prstGeom>
          <a:noFill/>
        </p:spPr>
      </p:pic>
      <p:pic>
        <p:nvPicPr>
          <p:cNvPr id="11" name="Picture 10" descr="Scalemp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6800" y="3733800"/>
            <a:ext cx="3304311" cy="6858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SMP Virtualization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953000" y="990599"/>
            <a:ext cx="3124200" cy="838201"/>
          </a:xfrm>
          <a:prstGeom prst="roundRect">
            <a:avLst/>
          </a:prstGeom>
          <a:noFill/>
          <a:ln>
            <a:solidFill>
              <a:srgbClr val="002060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Calibri"/>
              <a:cs typeface="Calibri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029200" y="1447800"/>
            <a:ext cx="2971800" cy="304800"/>
          </a:xfrm>
          <a:prstGeom prst="roundRect">
            <a:avLst/>
          </a:prstGeom>
          <a:solidFill>
            <a:srgbClr val="002060">
              <a:alpha val="60000"/>
            </a:srgbClr>
          </a:solidFill>
          <a:ln>
            <a:solidFill>
              <a:srgbClr val="002060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/>
                <a:cs typeface="Calibri"/>
              </a:rPr>
              <a:t>OS</a:t>
            </a:r>
            <a:endParaRPr lang="en-US" sz="160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029200" y="1066800"/>
            <a:ext cx="2971800" cy="304800"/>
          </a:xfrm>
          <a:prstGeom prst="roundRect">
            <a:avLst/>
          </a:prstGeom>
          <a:solidFill>
            <a:srgbClr val="002060">
              <a:alpha val="60000"/>
            </a:srgbClr>
          </a:solidFill>
          <a:ln>
            <a:solidFill>
              <a:srgbClr val="002060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Calibri"/>
                <a:cs typeface="Calibri"/>
              </a:rPr>
              <a:t>APP</a:t>
            </a:r>
            <a:endParaRPr lang="en-US" sz="160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Isosceles Triangle 14"/>
          <p:cNvSpPr/>
          <p:nvPr/>
        </p:nvSpPr>
        <p:spPr>
          <a:xfrm rot="10800000">
            <a:off x="5029200" y="1905000"/>
            <a:ext cx="3048000" cy="228600"/>
          </a:xfrm>
          <a:prstGeom prst="triangle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3962400" y="2667000"/>
            <a:ext cx="1143000" cy="762000"/>
          </a:xfrm>
          <a:prstGeom prst="rightArrow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17" name="Picture 2" descr="C:\Documents and Settings\jcissell\My Documents\work\CX1\photos\cx1-with-plug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562600" y="2209800"/>
            <a:ext cx="1752600" cy="1875281"/>
          </a:xfrm>
          <a:prstGeom prst="rect">
            <a:avLst/>
          </a:prstGeom>
          <a:noFill/>
        </p:spPr>
      </p:pic>
      <p:sp>
        <p:nvSpPr>
          <p:cNvPr id="19" name="Content Placeholder 1"/>
          <p:cNvSpPr>
            <a:spLocks noGrp="1"/>
          </p:cNvSpPr>
          <p:nvPr>
            <p:ph idx="1"/>
          </p:nvPr>
        </p:nvSpPr>
        <p:spPr>
          <a:xfrm>
            <a:off x="1866900" y="4495800"/>
            <a:ext cx="5410200" cy="2362200"/>
          </a:xfrm>
        </p:spPr>
        <p:txBody>
          <a:bodyPr/>
          <a:lstStyle/>
          <a:p>
            <a:pPr>
              <a:buSzPct val="100000"/>
              <a:buNone/>
            </a:pPr>
            <a:r>
              <a:rPr lang="en-US" dirty="0" smtClean="0">
                <a:latin typeface="Calibri"/>
                <a:cs typeface="Calibri"/>
              </a:rPr>
              <a:t>Break the problem to fit the hardware</a:t>
            </a:r>
          </a:p>
          <a:p>
            <a:pPr>
              <a:buSzPct val="100000"/>
              <a:buFont typeface="Arial" pitchFamily="34" charset="0"/>
              <a:buChar char="•"/>
            </a:pPr>
            <a:r>
              <a:rPr lang="en-US" dirty="0" smtClean="0">
                <a:latin typeface="Calibri"/>
                <a:cs typeface="Calibri"/>
              </a:rPr>
              <a:t>One system to manage</a:t>
            </a:r>
          </a:p>
          <a:p>
            <a:pPr>
              <a:buSzPct val="100000"/>
              <a:buFont typeface="Arial" pitchFamily="34" charset="0"/>
              <a:buChar char="•"/>
            </a:pPr>
            <a:r>
              <a:rPr lang="en-US" dirty="0" smtClean="0">
                <a:latin typeface="Calibri"/>
                <a:cs typeface="Calibri"/>
              </a:rPr>
              <a:t>Single node eliminates cluster management</a:t>
            </a:r>
          </a:p>
          <a:p>
            <a:pPr>
              <a:buSzPct val="100000"/>
              <a:buFont typeface="Arial" pitchFamily="34" charset="0"/>
              <a:buChar char="•"/>
            </a:pPr>
            <a:r>
              <a:rPr lang="en-US" dirty="0" smtClean="0">
                <a:latin typeface="Calibri"/>
                <a:cs typeface="Calibri"/>
              </a:rPr>
              <a:t>Single Operating System</a:t>
            </a:r>
          </a:p>
          <a:p>
            <a:pPr>
              <a:buSzPct val="100000"/>
              <a:buFont typeface="Arial" pitchFamily="34" charset="0"/>
              <a:buChar char="•"/>
            </a:pPr>
            <a:r>
              <a:rPr lang="en-US" dirty="0" smtClean="0">
                <a:latin typeface="Calibri"/>
                <a:cs typeface="Calibri"/>
              </a:rPr>
              <a:t>Avoid cluster file systems</a:t>
            </a:r>
          </a:p>
          <a:p>
            <a:pPr>
              <a:buSzPct val="100000"/>
              <a:buFont typeface="Arial" pitchFamily="34" charset="0"/>
              <a:buChar char="•"/>
            </a:pPr>
            <a:r>
              <a:rPr lang="en-US" dirty="0" smtClean="0">
                <a:latin typeface="Calibri"/>
                <a:cs typeface="Calibri"/>
              </a:rPr>
              <a:t>Hide Infiniband complexities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 descr="S1-front-1.g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657600" y="1219200"/>
            <a:ext cx="285157" cy="1223797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56" name="Picture 55" descr="S1-front-1.g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173043" y="1219200"/>
            <a:ext cx="285157" cy="1223797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55" name="Picture 54" descr="S1-front-1.g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563443" y="1219200"/>
            <a:ext cx="285157" cy="1223797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54" name="Picture 53" descr="S1-front-1.g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934200" y="1219200"/>
            <a:ext cx="285157" cy="1223797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53" name="Picture 52" descr="S1-front-1.g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324600" y="1219200"/>
            <a:ext cx="285157" cy="1223797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52" name="Picture 51" descr="S1-front-1.g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715000" y="1219200"/>
            <a:ext cx="285157" cy="1223797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51" name="Picture 50" descr="S1-front-1.g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048843" y="1219200"/>
            <a:ext cx="285157" cy="1223797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50" name="Picture 49" descr="S1-front-1.g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439243" y="1219200"/>
            <a:ext cx="285157" cy="1223797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SMP Virtualization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1405" y="1066800"/>
            <a:ext cx="37798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1600" b="1" kern="1200" dirty="0" smtClean="0">
                <a:solidFill>
                  <a:srgbClr val="595959"/>
                </a:solidFill>
                <a:latin typeface="Calibri"/>
                <a:ea typeface="+mn-ea"/>
                <a:cs typeface="Calibri"/>
              </a:rPr>
              <a:t>Cray CX1 Compute Blades</a:t>
            </a:r>
          </a:p>
          <a:p>
            <a:pPr algn="l" rtl="0"/>
            <a:r>
              <a:rPr lang="en-US" sz="1200" kern="1200" dirty="0">
                <a:solidFill>
                  <a:srgbClr val="595959"/>
                </a:solidFill>
                <a:latin typeface="Calibri"/>
                <a:ea typeface="+mn-ea"/>
                <a:cs typeface="Calibri"/>
              </a:rPr>
              <a:t>Processors speed/amount or memory amount doesn’t have to be same across all boards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97442" y="5456634"/>
            <a:ext cx="7963785" cy="791766"/>
          </a:xfrm>
          <a:prstGeom prst="roundRect">
            <a:avLst>
              <a:gd name="adj" fmla="val 5908"/>
            </a:avLst>
          </a:prstGeom>
          <a:solidFill>
            <a:srgbClr val="002060">
              <a:alpha val="60000"/>
            </a:srgbClr>
          </a:solidFill>
          <a:ln w="9525">
            <a:solidFill>
              <a:srgbClr val="002060">
                <a:alpha val="60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rtl="0">
              <a:spcBef>
                <a:spcPct val="20000"/>
              </a:spcBef>
            </a:pPr>
            <a:r>
              <a:rPr lang="en-US" sz="2200" kern="12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A single high-end Intel </a:t>
            </a:r>
            <a:r>
              <a:rPr lang="en-US" sz="2200" dirty="0" smtClean="0">
                <a:solidFill>
                  <a:schemeClr val="tx1"/>
                </a:solidFill>
                <a:latin typeface="Calibri"/>
                <a:cs typeface="Calibri"/>
              </a:rPr>
              <a:t>based SMP system with up to 768GB of shared memory – Easy to manage and use!</a:t>
            </a:r>
            <a:endParaRPr lang="en-US" sz="2200" kern="1200" dirty="0">
              <a:solidFill>
                <a:schemeClr val="tx1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27" name="Equal 26"/>
          <p:cNvSpPr/>
          <p:nvPr/>
        </p:nvSpPr>
        <p:spPr>
          <a:xfrm>
            <a:off x="304800" y="5653325"/>
            <a:ext cx="360363" cy="360362"/>
          </a:xfrm>
          <a:prstGeom prst="mathEqual">
            <a:avLst/>
          </a:prstGeom>
          <a:solidFill>
            <a:srgbClr val="009E47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 kern="1200" dirty="0">
              <a:ln w="6350">
                <a:solidFill>
                  <a:prstClr val="black"/>
                </a:solidFill>
              </a:ln>
              <a:solidFill>
                <a:srgbClr val="000000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28" name="Plus 27"/>
          <p:cNvSpPr/>
          <p:nvPr/>
        </p:nvSpPr>
        <p:spPr>
          <a:xfrm>
            <a:off x="301939" y="2155825"/>
            <a:ext cx="360363" cy="358775"/>
          </a:xfrm>
          <a:prstGeom prst="mathPlus">
            <a:avLst/>
          </a:prstGeom>
          <a:solidFill>
            <a:srgbClr val="009E47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 kern="1200" dirty="0">
              <a:ln w="6350">
                <a:solidFill>
                  <a:prstClr val="black"/>
                </a:solidFill>
              </a:ln>
              <a:solidFill>
                <a:srgbClr val="595959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29" name="Plus 28"/>
          <p:cNvSpPr/>
          <p:nvPr/>
        </p:nvSpPr>
        <p:spPr>
          <a:xfrm>
            <a:off x="291306" y="3505200"/>
            <a:ext cx="360363" cy="360363"/>
          </a:xfrm>
          <a:prstGeom prst="mathPlus">
            <a:avLst/>
          </a:prstGeom>
          <a:solidFill>
            <a:srgbClr val="009E47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 kern="1200" dirty="0">
              <a:ln w="6350">
                <a:solidFill>
                  <a:prstClr val="black"/>
                </a:solidFill>
              </a:ln>
              <a:solidFill>
                <a:srgbClr val="595959"/>
              </a:solidFill>
              <a:latin typeface="Calibri"/>
              <a:ea typeface="+mn-ea"/>
              <a:cs typeface="Calibri"/>
            </a:endParaRPr>
          </a:p>
        </p:txBody>
      </p:sp>
      <p:grpSp>
        <p:nvGrpSpPr>
          <p:cNvPr id="30" name="Group 96"/>
          <p:cNvGrpSpPr/>
          <p:nvPr/>
        </p:nvGrpSpPr>
        <p:grpSpPr>
          <a:xfrm>
            <a:off x="71405" y="2838640"/>
            <a:ext cx="8529941" cy="1199960"/>
            <a:chOff x="71405" y="2686240"/>
            <a:chExt cx="8529941" cy="1199960"/>
          </a:xfrm>
        </p:grpSpPr>
        <p:pic>
          <p:nvPicPr>
            <p:cNvPr id="31" name="Picture 4" descr="ConnectX IB Adapter Card"/>
            <p:cNvPicPr preferRelativeResize="0"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008636" y="2686240"/>
              <a:ext cx="585074" cy="45005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Picture 4" descr="3Com CX4 Local Connection Cable 100 cm"/>
            <p:cNvPicPr preferRelativeResize="0"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001000" y="3133451"/>
              <a:ext cx="600346" cy="60034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3" name="Picture 4" descr="ConnectX IB Adapter Card"/>
            <p:cNvPicPr preferRelativeResize="0"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789436" y="2686240"/>
              <a:ext cx="585074" cy="45005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" name="Picture 4" descr="3Com CX4 Local Connection Cable 100 cm"/>
            <p:cNvPicPr preferRelativeResize="0"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781800" y="3133451"/>
              <a:ext cx="600346" cy="60034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5" name="Picture 4" descr="ConnectX IB Adapter Card"/>
            <p:cNvPicPr preferRelativeResize="0"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179836" y="2686240"/>
              <a:ext cx="585074" cy="45005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6" name="Picture 4" descr="3Com CX4 Local Connection Cable 100 cm"/>
            <p:cNvPicPr preferRelativeResize="0"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172200" y="3133451"/>
              <a:ext cx="600346" cy="60034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7" name="Picture 4" descr="ConnectX IB Adapter Card"/>
            <p:cNvPicPr preferRelativeResize="0"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570236" y="2686240"/>
              <a:ext cx="585074" cy="45005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8" name="Picture 4" descr="3Com CX4 Local Connection Cable 100 cm"/>
            <p:cNvPicPr preferRelativeResize="0"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562600" y="3133451"/>
              <a:ext cx="600346" cy="60034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9" name="Picture 4" descr="ConnectX IB Adapter Card"/>
            <p:cNvPicPr preferRelativeResize="0"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932570" y="2686240"/>
              <a:ext cx="585074" cy="45005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0" name="Picture 4" descr="3Com CX4 Local Connection Cable 100 cm"/>
            <p:cNvPicPr preferRelativeResize="0"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924934" y="3133451"/>
              <a:ext cx="600346" cy="60034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1" name="Picture 4" descr="http://www.colamco.com/store/images/product/I524250.jpg"/>
            <p:cNvPicPr preferRelativeResize="0"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14600" y="2698194"/>
              <a:ext cx="1584000" cy="118800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3" name="Rectangle 42"/>
            <p:cNvSpPr/>
            <p:nvPr/>
          </p:nvSpPr>
          <p:spPr>
            <a:xfrm>
              <a:off x="71405" y="2709446"/>
              <a:ext cx="377987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sz="1600" b="1" kern="1200" dirty="0">
                  <a:solidFill>
                    <a:srgbClr val="595959"/>
                  </a:solidFill>
                  <a:latin typeface="Calibri"/>
                  <a:ea typeface="+mn-ea"/>
                  <a:cs typeface="Calibri"/>
                </a:rPr>
                <a:t>InfiniBand </a:t>
              </a:r>
              <a:r>
                <a:rPr lang="en-US" sz="1600" b="1" kern="1200" dirty="0" smtClean="0">
                  <a:solidFill>
                    <a:srgbClr val="595959"/>
                  </a:solidFill>
                  <a:latin typeface="Calibri"/>
                  <a:ea typeface="+mn-ea"/>
                  <a:cs typeface="Calibri"/>
                </a:rPr>
                <a:t>Interconnect</a:t>
              </a:r>
              <a:endParaRPr lang="en-US" sz="1600" b="1" kern="1200" dirty="0">
                <a:solidFill>
                  <a:srgbClr val="595959"/>
                </a:solidFill>
                <a:latin typeface="Calibri"/>
                <a:ea typeface="+mn-ea"/>
                <a:cs typeface="Calibri"/>
              </a:endParaRPr>
            </a:p>
          </p:txBody>
        </p:sp>
        <p:pic>
          <p:nvPicPr>
            <p:cNvPr id="44" name="Picture 4" descr="ConnectX IB Adapter Card"/>
            <p:cNvPicPr preferRelativeResize="0"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84090" y="2686240"/>
              <a:ext cx="585074" cy="45005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5" name="Picture 4" descr="3Com CX4 Local Connection Cable 100 cm"/>
            <p:cNvPicPr preferRelativeResize="0">
              <a:picLocks noChangeAspect="1" noChangeArrowheads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76454" y="3133451"/>
              <a:ext cx="600346" cy="60034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7" name="Group 79"/>
          <p:cNvGrpSpPr/>
          <p:nvPr/>
        </p:nvGrpSpPr>
        <p:grpSpPr>
          <a:xfrm>
            <a:off x="76200" y="4114800"/>
            <a:ext cx="8458201" cy="892552"/>
            <a:chOff x="71405" y="3962400"/>
            <a:chExt cx="8271177" cy="892552"/>
          </a:xfrm>
        </p:grpSpPr>
        <p:sp>
          <p:nvSpPr>
            <p:cNvPr id="66" name="Rectangle 65"/>
            <p:cNvSpPr/>
            <p:nvPr/>
          </p:nvSpPr>
          <p:spPr>
            <a:xfrm>
              <a:off x="71405" y="3962400"/>
              <a:ext cx="3779870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en-US" sz="1600" b="1" kern="1200" dirty="0">
                  <a:solidFill>
                    <a:srgbClr val="595959"/>
                  </a:solidFill>
                  <a:latin typeface="Calibri"/>
                  <a:ea typeface="+mn-ea"/>
                  <a:cs typeface="Calibri"/>
                </a:rPr>
                <a:t>vSMP Foundation™ Devices</a:t>
              </a:r>
            </a:p>
            <a:p>
              <a:pPr algn="l" rtl="0"/>
              <a:r>
                <a:rPr lang="en-US" sz="1200" kern="1200" dirty="0">
                  <a:solidFill>
                    <a:srgbClr val="595959"/>
                  </a:solidFill>
                  <a:latin typeface="Calibri"/>
                  <a:ea typeface="+mn-ea"/>
                  <a:cs typeface="Calibri"/>
                </a:rPr>
                <a:t>The flash-devices plug into the boards and used as bootable device.  vSMP Foundation is booted to present an aggregate coherent view to the OS</a:t>
              </a:r>
            </a:p>
          </p:txBody>
        </p:sp>
        <p:pic>
          <p:nvPicPr>
            <p:cNvPr id="59" name="Picture 58" descr="vSMP-device.gi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72242" y="4181766"/>
              <a:ext cx="419100" cy="600075"/>
            </a:xfrm>
            <a:prstGeom prst="rect">
              <a:avLst/>
            </a:prstGeom>
          </p:spPr>
        </p:pic>
        <p:pic>
          <p:nvPicPr>
            <p:cNvPr id="60" name="Picture 59" descr="vSMP-device.gi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38998" y="4181766"/>
              <a:ext cx="419100" cy="600075"/>
            </a:xfrm>
            <a:prstGeom prst="rect">
              <a:avLst/>
            </a:prstGeom>
          </p:spPr>
        </p:pic>
        <p:pic>
          <p:nvPicPr>
            <p:cNvPr id="61" name="Picture 60" descr="vSMP-device.gi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35119" y="4181766"/>
              <a:ext cx="419100" cy="600075"/>
            </a:xfrm>
            <a:prstGeom prst="rect">
              <a:avLst/>
            </a:prstGeom>
          </p:spPr>
        </p:pic>
        <p:pic>
          <p:nvPicPr>
            <p:cNvPr id="62" name="Picture 61" descr="vSMP-device.gi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31240" y="4181766"/>
              <a:ext cx="419100" cy="600075"/>
            </a:xfrm>
            <a:prstGeom prst="rect">
              <a:avLst/>
            </a:prstGeom>
          </p:spPr>
        </p:pic>
        <p:pic>
          <p:nvPicPr>
            <p:cNvPr id="63" name="Picture 62" descr="vSMP-device.gi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27361" y="4181766"/>
              <a:ext cx="419100" cy="600075"/>
            </a:xfrm>
            <a:prstGeom prst="rect">
              <a:avLst/>
            </a:prstGeom>
          </p:spPr>
        </p:pic>
        <p:pic>
          <p:nvPicPr>
            <p:cNvPr id="64" name="Picture 63" descr="vSMP-device.gi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23482" y="4200525"/>
              <a:ext cx="419100" cy="600075"/>
            </a:xfrm>
            <a:prstGeom prst="rect">
              <a:avLst/>
            </a:prstGeom>
          </p:spPr>
        </p:pic>
      </p:grpSp>
      <p:pic>
        <p:nvPicPr>
          <p:cNvPr id="72" name="Picture 4" descr="ConnectX IB Adapter Card"/>
          <p:cNvPicPr preferRelativeResize="0"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99036" y="2838640"/>
            <a:ext cx="585074" cy="45005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3" name="Picture 4" descr="3Com CX4 Local Connection Cable 100 cm"/>
          <p:cNvPicPr preferRelativeResize="0"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91400" y="3285851"/>
            <a:ext cx="600346" cy="60034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4" name="TextBox 73"/>
          <p:cNvSpPr txBox="1"/>
          <p:nvPr/>
        </p:nvSpPr>
        <p:spPr>
          <a:xfrm>
            <a:off x="2667000" y="2819400"/>
            <a:ext cx="1388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595959"/>
                </a:solidFill>
                <a:latin typeface="Calibri"/>
                <a:cs typeface="Calibri"/>
              </a:rPr>
              <a:t>Head Node with Internal IB Switch</a:t>
            </a:r>
            <a:endParaRPr lang="en-US" sz="1200" dirty="0">
              <a:solidFill>
                <a:srgbClr val="595959"/>
              </a:solidFill>
              <a:latin typeface="Calibri"/>
              <a:cs typeface="Calibri"/>
            </a:endParaRPr>
          </a:p>
        </p:txBody>
      </p:sp>
      <p:pic>
        <p:nvPicPr>
          <p:cNvPr id="75" name="Picture 74" descr="vSMP-device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9200" y="4343400"/>
            <a:ext cx="419100" cy="600075"/>
          </a:xfrm>
          <a:prstGeom prst="rect">
            <a:avLst/>
          </a:prstGeom>
        </p:spPr>
      </p:pic>
      <p:pic>
        <p:nvPicPr>
          <p:cNvPr id="76" name="Picture 75" descr="vSMP-device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7600" y="4343400"/>
            <a:ext cx="419100" cy="600075"/>
          </a:xfrm>
          <a:prstGeom prst="rect">
            <a:avLst/>
          </a:prstGeom>
        </p:spPr>
      </p:pic>
      <p:cxnSp>
        <p:nvCxnSpPr>
          <p:cNvPr id="78" name="Straight Connector 77"/>
          <p:cNvCxnSpPr/>
          <p:nvPr/>
        </p:nvCxnSpPr>
        <p:spPr>
          <a:xfrm rot="5400000">
            <a:off x="2324894" y="3086100"/>
            <a:ext cx="3733800" cy="1588"/>
          </a:xfrm>
          <a:prstGeom prst="line">
            <a:avLst/>
          </a:prstGeom>
          <a:ln w="25400">
            <a:solidFill>
              <a:srgbClr val="00206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Cray CX1-LC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9" name="Picture 3" descr="C:\work\CX1\photos\jpegs and png files\CX1.png-700-wid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6888" y="1295400"/>
            <a:ext cx="4356312" cy="2980962"/>
          </a:xfrm>
          <a:prstGeom prst="rect">
            <a:avLst/>
          </a:prstGeom>
          <a:noFill/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6400800" cy="5105400"/>
          </a:xfrm>
        </p:spPr>
        <p:txBody>
          <a:bodyPr>
            <a:normAutofit lnSpcReduction="10000"/>
          </a:bodyPr>
          <a:lstStyle/>
          <a:p>
            <a:pPr>
              <a:buClr>
                <a:schemeClr val="accent3"/>
              </a:buClr>
              <a:buSzPct val="100000"/>
              <a:buFont typeface="Arial" pitchFamily="34" charset="0"/>
              <a:buChar char="•"/>
            </a:pPr>
            <a:r>
              <a:rPr lang="en-US" dirty="0" smtClean="0">
                <a:latin typeface="Calibri"/>
                <a:cs typeface="Calibri"/>
              </a:rPr>
              <a:t>The CX1-LC is a “Light Configuration” system with a modified chassis to reduce cost for smaller configurations.</a:t>
            </a:r>
          </a:p>
          <a:p>
            <a:pPr lvl="1">
              <a:buClr>
                <a:schemeClr val="accent3"/>
              </a:buClr>
              <a:buSzPct val="100000"/>
              <a:buFont typeface="Arial" pitchFamily="34" charset="0"/>
              <a:buChar char="•"/>
            </a:pPr>
            <a:r>
              <a:rPr lang="en-US" dirty="0" smtClean="0">
                <a:latin typeface="Calibri"/>
                <a:cs typeface="Calibri"/>
              </a:rPr>
              <a:t>Supports up to 4 compute blades.</a:t>
            </a:r>
          </a:p>
          <a:p>
            <a:pPr lvl="1">
              <a:buClr>
                <a:schemeClr val="accent3"/>
              </a:buClr>
              <a:buSzPct val="100000"/>
              <a:buFont typeface="Arial" pitchFamily="34" charset="0"/>
              <a:buChar char="•"/>
            </a:pPr>
            <a:r>
              <a:rPr lang="en-US" dirty="0" smtClean="0">
                <a:latin typeface="Calibri"/>
                <a:cs typeface="Calibri"/>
              </a:rPr>
              <a:t>Can support up to 6 blade slots (depending on configuration)</a:t>
            </a:r>
          </a:p>
          <a:p>
            <a:pPr lvl="1">
              <a:buClr>
                <a:schemeClr val="accent3"/>
              </a:buClr>
              <a:buSzPct val="100000"/>
              <a:buFont typeface="Arial" pitchFamily="34" charset="0"/>
              <a:buChar char="•"/>
            </a:pPr>
            <a:endParaRPr lang="en-US" dirty="0" smtClean="0">
              <a:latin typeface="Calibri"/>
              <a:cs typeface="Calibri"/>
            </a:endParaRPr>
          </a:p>
          <a:p>
            <a:pPr>
              <a:buClr>
                <a:schemeClr val="accent3"/>
              </a:buClr>
              <a:buSzPct val="100000"/>
              <a:buFont typeface="Arial" pitchFamily="34" charset="0"/>
              <a:buChar char="•"/>
            </a:pPr>
            <a:r>
              <a:rPr lang="en-US" dirty="0" smtClean="0">
                <a:latin typeface="Calibri"/>
                <a:cs typeface="Calibri"/>
              </a:rPr>
              <a:t>Can be upgraded to “standard CX1”  (i.e. 8 blade slots)</a:t>
            </a:r>
          </a:p>
          <a:p>
            <a:pPr>
              <a:buClr>
                <a:schemeClr val="accent3"/>
              </a:buClr>
              <a:buSzPct val="100000"/>
              <a:buFont typeface="Arial" pitchFamily="34" charset="0"/>
              <a:buChar char="•"/>
            </a:pPr>
            <a:endParaRPr lang="en-US" dirty="0" smtClean="0">
              <a:latin typeface="Calibri"/>
              <a:cs typeface="Calibri"/>
            </a:endParaRPr>
          </a:p>
          <a:p>
            <a:pPr>
              <a:buClr>
                <a:schemeClr val="accent3"/>
              </a:buClr>
              <a:buSzPct val="100000"/>
              <a:buFont typeface="Arial" pitchFamily="34" charset="0"/>
              <a:buChar char="•"/>
            </a:pPr>
            <a:r>
              <a:rPr lang="en-US" dirty="0" smtClean="0">
                <a:latin typeface="Calibri"/>
                <a:cs typeface="Calibri"/>
              </a:rPr>
              <a:t>Includes blade options which offer additional cost savings.</a:t>
            </a:r>
          </a:p>
          <a:p>
            <a:pPr lvl="1">
              <a:buClr>
                <a:schemeClr val="accent3"/>
              </a:buClr>
              <a:buSzPct val="100000"/>
              <a:buFont typeface="Arial" pitchFamily="34" charset="0"/>
              <a:buChar char="•"/>
            </a:pPr>
            <a:r>
              <a:rPr lang="en-US" dirty="0" smtClean="0">
                <a:latin typeface="Calibri"/>
                <a:cs typeface="Calibri"/>
              </a:rPr>
              <a:t>Removed interconnect features which are not required on smaller configurations</a:t>
            </a:r>
            <a:br>
              <a:rPr lang="en-US" dirty="0" smtClean="0">
                <a:latin typeface="Calibri"/>
                <a:cs typeface="Calibri"/>
              </a:rPr>
            </a:br>
            <a:endParaRPr lang="en-US" dirty="0" smtClean="0">
              <a:latin typeface="Calibri"/>
              <a:cs typeface="Calibri"/>
            </a:endParaRPr>
          </a:p>
          <a:p>
            <a:pPr>
              <a:buClr>
                <a:schemeClr val="accent3"/>
              </a:buClr>
              <a:buSzPct val="100000"/>
              <a:buFont typeface="Arial" pitchFamily="34" charset="0"/>
              <a:buChar char="•"/>
            </a:pPr>
            <a:r>
              <a:rPr lang="en-US" dirty="0" smtClean="0">
                <a:latin typeface="Calibri"/>
                <a:cs typeface="Calibri"/>
              </a:rPr>
              <a:t>The Cray CX1-LC delivers an entry level price of around $12,000 with well configured systems at around $20,000</a:t>
            </a:r>
          </a:p>
        </p:txBody>
      </p:sp>
      <p:pic>
        <p:nvPicPr>
          <p:cNvPr id="11" name="Picture 2" descr="C:\Documents and Settings\jcissell\Desktop\Untitled-1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872183" y="3810000"/>
            <a:ext cx="2043217" cy="25908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Cray CX1-iWS Integrated Workstation Solution</a:t>
            </a:r>
            <a:endParaRPr lang="en-US" sz="2400" dirty="0">
              <a:latin typeface="Calibri"/>
              <a:cs typeface="Calibri"/>
            </a:endParaRPr>
          </a:p>
        </p:txBody>
      </p:sp>
      <p:grpSp>
        <p:nvGrpSpPr>
          <p:cNvPr id="9" name="Group 32"/>
          <p:cNvGrpSpPr/>
          <p:nvPr/>
        </p:nvGrpSpPr>
        <p:grpSpPr>
          <a:xfrm>
            <a:off x="3505200" y="2917360"/>
            <a:ext cx="1905000" cy="2416640"/>
            <a:chOff x="3048000" y="2438400"/>
            <a:chExt cx="1905000" cy="2416640"/>
          </a:xfrm>
        </p:grpSpPr>
        <p:pic>
          <p:nvPicPr>
            <p:cNvPr id="10" name="Picture 9" descr="CX1 LC WS MS Dell.png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3048000" y="2438400"/>
              <a:ext cx="1905000" cy="241664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screen">
              <a:alphaModFix/>
            </a:blip>
            <a:stretch>
              <a:fillRect/>
            </a:stretch>
          </p:blipFill>
          <p:spPr>
            <a:xfrm>
              <a:off x="4095809" y="3810000"/>
              <a:ext cx="186971" cy="838200"/>
            </a:xfrm>
            <a:prstGeom prst="rect">
              <a:avLst/>
            </a:prstGeom>
            <a:effectLst>
              <a:softEdge rad="50800"/>
            </a:effectLst>
          </p:spPr>
        </p:pic>
      </p:grpSp>
      <p:sp>
        <p:nvSpPr>
          <p:cNvPr id="12" name="TextBox 11"/>
          <p:cNvSpPr txBox="1"/>
          <p:nvPr/>
        </p:nvSpPr>
        <p:spPr>
          <a:xfrm>
            <a:off x="152400" y="838200"/>
            <a:ext cx="28956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buClr>
                <a:schemeClr val="accent2"/>
              </a:buClr>
            </a:pPr>
            <a:r>
              <a:rPr lang="en-US" sz="1600" u="sng" dirty="0" smtClean="0">
                <a:solidFill>
                  <a:srgbClr val="595959"/>
                </a:solidFill>
                <a:latin typeface="Calibri"/>
                <a:cs typeface="Calibri"/>
              </a:rPr>
              <a:t>A CIFS storage blade</a:t>
            </a:r>
          </a:p>
          <a:p>
            <a:pPr marL="640080" lvl="1" indent="-182880">
              <a:buClr>
                <a:schemeClr val="accent2"/>
              </a:buClr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595959"/>
                </a:solidFill>
                <a:latin typeface="Calibri"/>
                <a:cs typeface="Calibri"/>
              </a:rPr>
              <a:t>Shared by workstation and cluster</a:t>
            </a:r>
          </a:p>
          <a:p>
            <a:pPr marL="640080" lvl="1" indent="-182880">
              <a:buClr>
                <a:schemeClr val="accent2"/>
              </a:buClr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595959"/>
                </a:solidFill>
                <a:latin typeface="Calibri"/>
                <a:cs typeface="Calibri"/>
              </a:rPr>
              <a:t>4TB Unformatted</a:t>
            </a:r>
          </a:p>
          <a:p>
            <a:pPr marL="640080" lvl="1" indent="-182880">
              <a:buClr>
                <a:schemeClr val="accent2"/>
              </a:buClr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595959"/>
                </a:solidFill>
                <a:latin typeface="Calibri"/>
                <a:cs typeface="Calibri"/>
              </a:rPr>
              <a:t>RAID 10</a:t>
            </a:r>
          </a:p>
          <a:p>
            <a:pPr marL="731520" lvl="1" indent="-274320">
              <a:buClr>
                <a:schemeClr val="accent2"/>
              </a:buClr>
            </a:pPr>
            <a:endParaRPr lang="en-US" sz="1400" dirty="0" smtClean="0">
              <a:solidFill>
                <a:srgbClr val="595959"/>
              </a:solidFill>
              <a:latin typeface="Calibri"/>
              <a:cs typeface="Calibri"/>
            </a:endParaRPr>
          </a:p>
          <a:p>
            <a:pPr marL="731520" lvl="1" indent="-274320">
              <a:buClr>
                <a:schemeClr val="accent2"/>
              </a:buClr>
              <a:buFont typeface="Arial" pitchFamily="34" charset="0"/>
              <a:buChar char="•"/>
            </a:pPr>
            <a:endParaRPr lang="en-US" sz="1600" dirty="0">
              <a:solidFill>
                <a:srgbClr val="595959"/>
              </a:solidFill>
              <a:latin typeface="Calibri"/>
              <a:cs typeface="Calibri"/>
            </a:endParaRPr>
          </a:p>
        </p:txBody>
      </p:sp>
      <p:cxnSp>
        <p:nvCxnSpPr>
          <p:cNvPr id="13" name="Curved Connector 77"/>
          <p:cNvCxnSpPr>
            <a:endCxn id="14" idx="0"/>
          </p:cNvCxnSpPr>
          <p:nvPr/>
        </p:nvCxnSpPr>
        <p:spPr>
          <a:xfrm rot="16200000" flipH="1">
            <a:off x="3848100" y="4457700"/>
            <a:ext cx="1066800" cy="685800"/>
          </a:xfrm>
          <a:prstGeom prst="curvedConnector3">
            <a:avLst>
              <a:gd name="adj1" fmla="val 50000"/>
            </a:avLst>
          </a:prstGeom>
          <a:ln w="31750">
            <a:solidFill>
              <a:schemeClr val="accent2">
                <a:alpha val="9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276600" y="5334000"/>
            <a:ext cx="2895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buClr>
                <a:schemeClr val="accent2"/>
              </a:buClr>
            </a:pPr>
            <a:r>
              <a:rPr lang="en-US" sz="1600" u="sng" dirty="0" smtClean="0">
                <a:solidFill>
                  <a:srgbClr val="595959"/>
                </a:solidFill>
                <a:latin typeface="Calibri"/>
                <a:cs typeface="Calibri"/>
              </a:rPr>
              <a:t>An integrated 16 port Gigabit Ethernet switch</a:t>
            </a:r>
            <a:endParaRPr lang="en-US" sz="1600" u="sng" dirty="0">
              <a:solidFill>
                <a:srgbClr val="595959"/>
              </a:solidFill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4038600"/>
            <a:ext cx="28956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buClr>
                <a:schemeClr val="accent2"/>
              </a:buClr>
            </a:pPr>
            <a:r>
              <a:rPr lang="en-US" sz="1600" u="sng" dirty="0" smtClean="0">
                <a:solidFill>
                  <a:srgbClr val="595959"/>
                </a:solidFill>
                <a:latin typeface="Calibri"/>
                <a:cs typeface="Calibri"/>
              </a:rPr>
              <a:t>A Windows HPC Server 2008 Cluster</a:t>
            </a:r>
          </a:p>
          <a:p>
            <a:pPr marL="640080" lvl="1" indent="-182880">
              <a:buClr>
                <a:schemeClr val="accent2"/>
              </a:buClr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595959"/>
                </a:solidFill>
                <a:latin typeface="Calibri"/>
                <a:cs typeface="Calibri"/>
              </a:rPr>
              <a:t>3 nodes with 6 Intel Xeon 5500 Processors (up to 2.93GHz)</a:t>
            </a:r>
          </a:p>
          <a:p>
            <a:pPr marL="640080" lvl="1" indent="-182880">
              <a:buClr>
                <a:schemeClr val="accent2"/>
              </a:buClr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595959"/>
                </a:solidFill>
                <a:latin typeface="Calibri"/>
                <a:cs typeface="Calibri"/>
              </a:rPr>
              <a:t>Up to 24GB memory per node</a:t>
            </a:r>
          </a:p>
          <a:p>
            <a:pPr marL="731520" lvl="1" indent="-274320">
              <a:buClr>
                <a:schemeClr val="accent2"/>
              </a:buClr>
              <a:buFont typeface="Arial" pitchFamily="34" charset="0"/>
              <a:buChar char="•"/>
            </a:pPr>
            <a:endParaRPr lang="en-US" sz="1600" dirty="0">
              <a:solidFill>
                <a:srgbClr val="595959"/>
              </a:solidFill>
              <a:latin typeface="Calibri"/>
              <a:cs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67400" y="4267200"/>
            <a:ext cx="31242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buClr>
                <a:schemeClr val="accent2"/>
              </a:buClr>
            </a:pPr>
            <a:r>
              <a:rPr lang="en-US" sz="1600" u="sng" dirty="0" smtClean="0">
                <a:solidFill>
                  <a:srgbClr val="595959"/>
                </a:solidFill>
                <a:latin typeface="Calibri"/>
                <a:cs typeface="Calibri"/>
              </a:rPr>
              <a:t>A Windows 7 (64 bit) workstation</a:t>
            </a:r>
          </a:p>
          <a:p>
            <a:pPr marL="640080" lvl="1" indent="-182880">
              <a:buClr>
                <a:schemeClr val="accent2"/>
              </a:buClr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595959"/>
                </a:solidFill>
                <a:latin typeface="Calibri"/>
                <a:cs typeface="Calibri"/>
              </a:rPr>
              <a:t>Two Intel Xeon 5500 Processors 2.26GHz</a:t>
            </a:r>
          </a:p>
          <a:p>
            <a:pPr marL="640080" lvl="1" indent="-182880">
              <a:buClr>
                <a:schemeClr val="accent2"/>
              </a:buClr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595959"/>
                </a:solidFill>
                <a:latin typeface="Calibri"/>
                <a:cs typeface="Calibri"/>
              </a:rPr>
              <a:t>24GB memory</a:t>
            </a:r>
          </a:p>
          <a:p>
            <a:pPr marL="640080" lvl="1" indent="-182880">
              <a:buClr>
                <a:schemeClr val="accent2"/>
              </a:buClr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595959"/>
                </a:solidFill>
                <a:latin typeface="Calibri"/>
                <a:cs typeface="Calibri"/>
              </a:rPr>
              <a:t>NVIDIA graphics with GPU acceleration</a:t>
            </a:r>
          </a:p>
          <a:p>
            <a:pPr marL="640080" lvl="1" indent="-182880">
              <a:buClr>
                <a:schemeClr val="accent2"/>
              </a:buClr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595959"/>
                </a:solidFill>
                <a:latin typeface="Calibri"/>
                <a:cs typeface="Calibri"/>
              </a:rPr>
              <a:t>Up to two high end monitor outputs</a:t>
            </a:r>
          </a:p>
          <a:p>
            <a:pPr marL="731520" lvl="1" indent="-274320">
              <a:buClr>
                <a:schemeClr val="accent2"/>
              </a:buClr>
              <a:buFont typeface="Arial" pitchFamily="34" charset="0"/>
              <a:buChar char="•"/>
            </a:pPr>
            <a:endParaRPr lang="en-US" sz="1600" dirty="0">
              <a:solidFill>
                <a:srgbClr val="595959"/>
              </a:solidFill>
              <a:latin typeface="Calibri"/>
              <a:cs typeface="Calibri"/>
            </a:endParaRPr>
          </a:p>
        </p:txBody>
      </p:sp>
      <p:pic>
        <p:nvPicPr>
          <p:cNvPr id="17" name="Picture 16" descr="CT5401_tif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514600" y="2667000"/>
            <a:ext cx="462796" cy="1066800"/>
          </a:xfrm>
          <a:prstGeom prst="rect">
            <a:avLst/>
          </a:prstGeom>
          <a:effectLst/>
        </p:spPr>
      </p:pic>
      <p:sp>
        <p:nvSpPr>
          <p:cNvPr id="18" name="Rounded Rectangle 17"/>
          <p:cNvSpPr/>
          <p:nvPr/>
        </p:nvSpPr>
        <p:spPr>
          <a:xfrm>
            <a:off x="1676400" y="2590800"/>
            <a:ext cx="1447800" cy="1219200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49233" y="2720852"/>
            <a:ext cx="1140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latin typeface="Calibri"/>
                <a:cs typeface="Calibri"/>
              </a:rPr>
              <a:t>Workstation Blade</a:t>
            </a:r>
          </a:p>
          <a:p>
            <a:pPr algn="ctr"/>
            <a:r>
              <a:rPr lang="en-US" sz="1000" dirty="0" smtClean="0">
                <a:latin typeface="Calibri"/>
                <a:cs typeface="Calibri"/>
              </a:rPr>
              <a:t>(Visualization)</a:t>
            </a:r>
            <a:endParaRPr lang="en-US" sz="1000" dirty="0">
              <a:latin typeface="Calibri"/>
              <a:cs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8901" y="3028890"/>
            <a:ext cx="10341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595959"/>
                </a:solidFill>
                <a:latin typeface="Calibri"/>
                <a:cs typeface="Calibri"/>
              </a:rPr>
              <a:t>Compute Blades</a:t>
            </a:r>
          </a:p>
          <a:p>
            <a:pPr algn="ctr"/>
            <a:r>
              <a:rPr lang="en-US" sz="1000" dirty="0" smtClean="0">
                <a:solidFill>
                  <a:srgbClr val="595959"/>
                </a:solidFill>
                <a:latin typeface="Calibri"/>
                <a:cs typeface="Calibri"/>
              </a:rPr>
              <a:t>(Cluster)</a:t>
            </a:r>
            <a:endParaRPr lang="en-US" sz="1000" dirty="0">
              <a:solidFill>
                <a:srgbClr val="595959"/>
              </a:solidFill>
              <a:latin typeface="Calibri"/>
              <a:cs typeface="Calibri"/>
            </a:endParaRPr>
          </a:p>
        </p:txBody>
      </p:sp>
      <p:pic>
        <p:nvPicPr>
          <p:cNvPr id="21" name="Picture 20" descr="Nvidia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5638800" y="3790682"/>
            <a:ext cx="609600" cy="476518"/>
          </a:xfrm>
          <a:prstGeom prst="rect">
            <a:avLst/>
          </a:prstGeom>
        </p:spPr>
      </p:pic>
      <p:pic>
        <p:nvPicPr>
          <p:cNvPr id="22" name="Picture 21" descr="S1-front-1.gif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828800" y="2690208"/>
            <a:ext cx="243167" cy="1043592"/>
          </a:xfrm>
          <a:prstGeom prst="rect">
            <a:avLst/>
          </a:prstGeom>
          <a:effectLst/>
        </p:spPr>
      </p:pic>
      <p:pic>
        <p:nvPicPr>
          <p:cNvPr id="23" name="Picture 22" descr="S1-front-1.gif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164539" y="2690794"/>
            <a:ext cx="243167" cy="1043592"/>
          </a:xfrm>
          <a:prstGeom prst="rect">
            <a:avLst/>
          </a:prstGeom>
          <a:effectLst/>
        </p:spPr>
      </p:pic>
      <p:cxnSp>
        <p:nvCxnSpPr>
          <p:cNvPr id="24" name="Curved Connector 76"/>
          <p:cNvCxnSpPr>
            <a:endCxn id="18" idx="0"/>
          </p:cNvCxnSpPr>
          <p:nvPr/>
        </p:nvCxnSpPr>
        <p:spPr>
          <a:xfrm rot="10800000" flipV="1">
            <a:off x="2400300" y="1676400"/>
            <a:ext cx="1409700" cy="914400"/>
          </a:xfrm>
          <a:prstGeom prst="curvedConnector2">
            <a:avLst/>
          </a:prstGeom>
          <a:ln w="31750">
            <a:solidFill>
              <a:schemeClr val="accent2">
                <a:alpha val="9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urved Connector 77"/>
          <p:cNvCxnSpPr>
            <a:endCxn id="30" idx="0"/>
          </p:cNvCxnSpPr>
          <p:nvPr/>
        </p:nvCxnSpPr>
        <p:spPr>
          <a:xfrm>
            <a:off x="5029200" y="2057400"/>
            <a:ext cx="928441" cy="609600"/>
          </a:xfrm>
          <a:prstGeom prst="curvedConnector2">
            <a:avLst/>
          </a:prstGeom>
          <a:ln w="31750">
            <a:solidFill>
              <a:schemeClr val="accent2">
                <a:alpha val="9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3" descr="C:\Documents and Settings\gbutler\Local Settings\Temporary Internet Files\Content.IE5\9Y6XFBS5\MCj03984390000[1].wm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69074" y="1572181"/>
            <a:ext cx="381000" cy="406985"/>
          </a:xfrm>
          <a:prstGeom prst="rect">
            <a:avLst/>
          </a:prstGeom>
          <a:noFill/>
        </p:spPr>
      </p:pic>
      <p:pic>
        <p:nvPicPr>
          <p:cNvPr id="27" name="Picture 3" descr="C:\Documents and Settings\gbutler\Local Settings\Temporary Internet Files\Content.IE5\9Y6XFBS5\MCj03984390000[1].wm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21474" y="1724581"/>
            <a:ext cx="381000" cy="406985"/>
          </a:xfrm>
          <a:prstGeom prst="rect">
            <a:avLst/>
          </a:prstGeom>
          <a:noFill/>
        </p:spPr>
      </p:pic>
      <p:pic>
        <p:nvPicPr>
          <p:cNvPr id="28" name="Picture 3" descr="C:\Documents and Settings\gbutler\Local Settings\Temporary Internet Files\Content.IE5\9Y6XFBS5\MCj03984390000[1].wm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73874" y="1876981"/>
            <a:ext cx="381000" cy="406985"/>
          </a:xfrm>
          <a:prstGeom prst="rect">
            <a:avLst/>
          </a:prstGeom>
          <a:noFill/>
        </p:spPr>
      </p:pic>
      <p:pic>
        <p:nvPicPr>
          <p:cNvPr id="29" name="Picture 3" descr="C:\Documents and Settings\gbutler\Local Settings\Temporary Internet Files\Content.IE5\9Y6XFBS5\MCj03984390000[1].wm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6274" y="2029381"/>
            <a:ext cx="381000" cy="406985"/>
          </a:xfrm>
          <a:prstGeom prst="rect">
            <a:avLst/>
          </a:prstGeom>
          <a:noFill/>
        </p:spPr>
      </p:pic>
      <p:pic>
        <p:nvPicPr>
          <p:cNvPr id="30" name="Picture 29" descr="S1-front-1.gif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5708326" y="2667000"/>
            <a:ext cx="498629" cy="1066800"/>
          </a:xfrm>
          <a:prstGeom prst="rect">
            <a:avLst/>
          </a:prstGeom>
          <a:effectLst/>
        </p:spPr>
      </p:pic>
      <p:cxnSp>
        <p:nvCxnSpPr>
          <p:cNvPr id="31" name="Curved Connector 30"/>
          <p:cNvCxnSpPr>
            <a:stCxn id="33" idx="3"/>
            <a:endCxn id="30" idx="3"/>
          </p:cNvCxnSpPr>
          <p:nvPr/>
        </p:nvCxnSpPr>
        <p:spPr>
          <a:xfrm rot="10800000" flipV="1">
            <a:off x="6206956" y="2731688"/>
            <a:ext cx="346245" cy="468711"/>
          </a:xfrm>
          <a:prstGeom prst="curvedConnector3">
            <a:avLst>
              <a:gd name="adj1" fmla="val 50000"/>
            </a:avLst>
          </a:prstGeom>
          <a:ln w="31750">
            <a:solidFill>
              <a:schemeClr val="accent2">
                <a:alpha val="9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urved Connector 31"/>
          <p:cNvCxnSpPr>
            <a:stCxn id="34" idx="3"/>
            <a:endCxn id="30" idx="3"/>
          </p:cNvCxnSpPr>
          <p:nvPr/>
        </p:nvCxnSpPr>
        <p:spPr>
          <a:xfrm rot="10800000">
            <a:off x="6206956" y="3200401"/>
            <a:ext cx="346245" cy="427963"/>
          </a:xfrm>
          <a:prstGeom prst="curvedConnector3">
            <a:avLst>
              <a:gd name="adj1" fmla="val 50000"/>
            </a:avLst>
          </a:prstGeom>
          <a:ln w="31750">
            <a:solidFill>
              <a:schemeClr val="accent2">
                <a:alpha val="9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dellmonitor.jpg"/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553200" y="2245252"/>
            <a:ext cx="609600" cy="972874"/>
          </a:xfrm>
          <a:prstGeom prst="rect">
            <a:avLst/>
          </a:prstGeom>
        </p:spPr>
      </p:pic>
      <p:pic>
        <p:nvPicPr>
          <p:cNvPr id="34" name="Picture 33" descr="dellmonitor.jpg"/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553200" y="3141926"/>
            <a:ext cx="609600" cy="972874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7505698" y="3028890"/>
            <a:ext cx="1140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595959"/>
                </a:solidFill>
                <a:latin typeface="Calibri"/>
                <a:cs typeface="Calibri"/>
              </a:rPr>
              <a:t>Workstation Blade</a:t>
            </a:r>
          </a:p>
          <a:p>
            <a:pPr algn="ctr"/>
            <a:r>
              <a:rPr lang="en-US" sz="1000" dirty="0" smtClean="0">
                <a:solidFill>
                  <a:srgbClr val="595959"/>
                </a:solidFill>
                <a:latin typeface="Calibri"/>
                <a:cs typeface="Calibri"/>
              </a:rPr>
              <a:t>(Visualization)</a:t>
            </a:r>
            <a:endParaRPr lang="en-US" sz="1000" dirty="0">
              <a:solidFill>
                <a:srgbClr val="595959"/>
              </a:solidFill>
              <a:latin typeface="Calibri"/>
              <a:cs typeface="Calibri"/>
            </a:endParaRPr>
          </a:p>
        </p:txBody>
      </p:sp>
      <p:sp>
        <p:nvSpPr>
          <p:cNvPr id="36" name=" 3"/>
          <p:cNvSpPr/>
          <p:nvPr/>
        </p:nvSpPr>
        <p:spPr>
          <a:xfrm rot="3036668">
            <a:off x="3227981" y="1131825"/>
            <a:ext cx="1207013" cy="2613972"/>
          </a:xfrm>
          <a:prstGeom prst="funnel">
            <a:avLst/>
          </a:prstGeom>
          <a:solidFill>
            <a:srgbClr val="002060">
              <a:alpha val="30000"/>
            </a:srgbClr>
          </a:solidFill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7" name="TextBox 36"/>
          <p:cNvSpPr txBox="1"/>
          <p:nvPr/>
        </p:nvSpPr>
        <p:spPr>
          <a:xfrm>
            <a:off x="3657600" y="685800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595959"/>
                </a:solidFill>
                <a:latin typeface="Calibri"/>
                <a:cs typeface="Calibri"/>
              </a:rPr>
              <a:t>Shared Storage – attached to one cluster compute blade</a:t>
            </a:r>
          </a:p>
          <a:p>
            <a:pPr algn="ctr"/>
            <a:r>
              <a:rPr lang="en-US" sz="1000" dirty="0" smtClean="0">
                <a:solidFill>
                  <a:srgbClr val="595959"/>
                </a:solidFill>
                <a:latin typeface="Calibri"/>
                <a:cs typeface="Calibri"/>
              </a:rPr>
              <a:t>(Cluster &amp; Workstation)</a:t>
            </a:r>
            <a:endParaRPr lang="en-US" sz="1000" dirty="0">
              <a:solidFill>
                <a:srgbClr val="595959"/>
              </a:solidFill>
              <a:latin typeface="Calibri"/>
              <a:cs typeface="Calibri"/>
            </a:endParaRPr>
          </a:p>
        </p:txBody>
      </p:sp>
      <p:pic>
        <p:nvPicPr>
          <p:cNvPr id="39" name="Picture 10" descr="C:\Documents and Settings\jcissell\Desktop\dell_logo.png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4343400" y="6096000"/>
            <a:ext cx="762000" cy="762000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128924" y="6248400"/>
            <a:ext cx="3939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595959"/>
                </a:solidFill>
                <a:latin typeface="Calibri"/>
                <a:cs typeface="Calibri"/>
              </a:rPr>
              <a:t>Available Exclusively from Dell </a:t>
            </a:r>
            <a:endParaRPr lang="en-US" sz="2400" dirty="0">
              <a:solidFill>
                <a:srgbClr val="595959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838200"/>
            <a:ext cx="8305800" cy="762000"/>
          </a:xfrm>
        </p:spPr>
        <p:txBody>
          <a:bodyPr/>
          <a:lstStyle/>
          <a:p>
            <a:pPr marL="0">
              <a:buNone/>
            </a:pPr>
            <a:r>
              <a:rPr lang="en-US" dirty="0" smtClean="0">
                <a:latin typeface="Calibri"/>
                <a:cs typeface="Calibri"/>
              </a:rPr>
              <a:t>The Cray CX1 puts massive power and flexibility right where you need it </a:t>
            </a:r>
          </a:p>
          <a:p>
            <a:pPr marL="0">
              <a:buNone/>
            </a:pPr>
            <a:r>
              <a:rPr lang="en-US" dirty="0" smtClean="0">
                <a:latin typeface="Calibri"/>
                <a:cs typeface="Calibri"/>
              </a:rPr>
              <a:t>– in your workgroup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Putting the power in your hands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962400" y="1998218"/>
            <a:ext cx="4731370" cy="3792982"/>
          </a:xfrm>
          <a:prstGeom prst="roundRect">
            <a:avLst>
              <a:gd name="adj" fmla="val 424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04800" y="1847195"/>
            <a:ext cx="3429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2"/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Up to 64 cores of Intel 5500 compute power</a:t>
            </a:r>
          </a:p>
          <a:p>
            <a:pPr marL="342900" indent="-342900">
              <a:buClr>
                <a:schemeClr val="accent2"/>
              </a:buClr>
              <a:buFont typeface="Arial" pitchFamily="34" charset="0"/>
              <a:buChar char="•"/>
            </a:pPr>
            <a:endParaRPr lang="en-US" sz="2000" dirty="0" smtClean="0">
              <a:solidFill>
                <a:schemeClr val="bg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  <a:p>
            <a:pPr marL="342900" indent="-342900">
              <a:buClr>
                <a:schemeClr val="accent2"/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2D and 3D visualization</a:t>
            </a:r>
          </a:p>
          <a:p>
            <a:pPr marL="342900" indent="-342900">
              <a:buClr>
                <a:schemeClr val="accent2"/>
              </a:buClr>
              <a:buFont typeface="Arial" pitchFamily="34" charset="0"/>
              <a:buChar char="•"/>
            </a:pPr>
            <a:endParaRPr lang="en-US" sz="2000" dirty="0" smtClean="0">
              <a:solidFill>
                <a:schemeClr val="bg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  <a:p>
            <a:pPr marL="342900" indent="-342900">
              <a:buClr>
                <a:schemeClr val="accent2"/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Up to 16TB of storage</a:t>
            </a:r>
          </a:p>
          <a:p>
            <a:pPr marL="342900" indent="-342900">
              <a:buClr>
                <a:schemeClr val="accent2"/>
              </a:buClr>
              <a:buFont typeface="Arial" pitchFamily="34" charset="0"/>
              <a:buChar char="•"/>
            </a:pPr>
            <a:endParaRPr lang="en-US" sz="2000" dirty="0" smtClean="0">
              <a:solidFill>
                <a:schemeClr val="bg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  <a:p>
            <a:pPr marL="342900" indent="-342900">
              <a:buClr>
                <a:schemeClr val="accent2"/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GPU acceleration</a:t>
            </a:r>
          </a:p>
          <a:p>
            <a:pPr marL="342900" indent="-342900">
              <a:buClr>
                <a:schemeClr val="accent2"/>
              </a:buClr>
              <a:buFont typeface="Arial" pitchFamily="34" charset="0"/>
              <a:buChar char="•"/>
            </a:pPr>
            <a:endParaRPr lang="en-US" sz="2000" dirty="0" smtClean="0">
              <a:solidFill>
                <a:schemeClr val="bg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  <a:p>
            <a:pPr marL="342900" indent="-342900">
              <a:buClr>
                <a:schemeClr val="accent2"/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Small footprint</a:t>
            </a:r>
          </a:p>
          <a:p>
            <a:pPr marL="342900" indent="-342900">
              <a:buClr>
                <a:schemeClr val="accent2"/>
              </a:buClr>
              <a:buFont typeface="Arial" pitchFamily="34" charset="0"/>
              <a:buChar char="•"/>
            </a:pPr>
            <a:endParaRPr lang="en-US" sz="2000" dirty="0" smtClean="0">
              <a:solidFill>
                <a:schemeClr val="bg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  <a:p>
            <a:pPr marL="342900" indent="-342900">
              <a:buClr>
                <a:schemeClr val="accent2"/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Uses normal office power</a:t>
            </a:r>
          </a:p>
          <a:p>
            <a:pPr marL="342900" indent="-342900">
              <a:buClr>
                <a:schemeClr val="accent2"/>
              </a:buClr>
              <a:buFont typeface="Arial" pitchFamily="34" charset="0"/>
              <a:buChar char="•"/>
            </a:pPr>
            <a:endParaRPr lang="en-US" sz="2000" dirty="0" smtClean="0">
              <a:solidFill>
                <a:schemeClr val="bg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  <a:p>
            <a:pPr marL="342900" indent="-342900">
              <a:buClr>
                <a:schemeClr val="accent2"/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Active noise suppression</a:t>
            </a:r>
            <a:endParaRPr lang="en-US" sz="2000" dirty="0">
              <a:solidFill>
                <a:schemeClr val="bg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838200"/>
            <a:ext cx="4114800" cy="4572000"/>
          </a:xfrm>
        </p:spPr>
        <p:txBody>
          <a:bodyPr/>
          <a:lstStyle/>
          <a:p>
            <a:pPr marL="0" indent="0">
              <a:buSzPct val="100000"/>
              <a:buNone/>
            </a:pPr>
            <a:r>
              <a:rPr lang="en-US" dirty="0" smtClean="0"/>
              <a:t>Cray CX1 Chassis options include the ability to customize the colors and even create a full custom image if desired</a:t>
            </a:r>
          </a:p>
          <a:p>
            <a:pPr>
              <a:buSzPct val="100000"/>
              <a:buFont typeface="Arial" pitchFamily="34" charset="0"/>
              <a:buChar char="•"/>
            </a:pPr>
            <a:r>
              <a:rPr lang="en-US" dirty="0" smtClean="0"/>
              <a:t>Custom chassis skin</a:t>
            </a:r>
          </a:p>
          <a:p>
            <a:pPr lvl="1">
              <a:buClr>
                <a:schemeClr val="accent2"/>
              </a:buClr>
              <a:buSzPct val="100000"/>
              <a:buFont typeface="Arial" pitchFamily="34" charset="0"/>
              <a:buChar char="•"/>
            </a:pPr>
            <a:r>
              <a:rPr lang="en-US" dirty="0" smtClean="0"/>
              <a:t>Logos</a:t>
            </a:r>
          </a:p>
          <a:p>
            <a:pPr lvl="1">
              <a:buClr>
                <a:schemeClr val="accent2"/>
              </a:buClr>
              <a:buSzPct val="100000"/>
              <a:buFont typeface="Arial" pitchFamily="34" charset="0"/>
              <a:buChar char="•"/>
            </a:pPr>
            <a:r>
              <a:rPr lang="en-US" dirty="0" smtClean="0"/>
              <a:t>Branding</a:t>
            </a:r>
          </a:p>
          <a:p>
            <a:pPr lvl="1">
              <a:buClr>
                <a:schemeClr val="accent2"/>
              </a:buClr>
              <a:buSzPct val="100000"/>
              <a:buFont typeface="Arial" pitchFamily="34" charset="0"/>
              <a:buChar char="•"/>
            </a:pPr>
            <a:r>
              <a:rPr lang="en-US" dirty="0" smtClean="0"/>
              <a:t>Open to imagination…</a:t>
            </a:r>
          </a:p>
          <a:p>
            <a:pPr>
              <a:buSzPct val="100000"/>
              <a:buFont typeface="Arial" pitchFamily="34" charset="0"/>
              <a:buChar char="•"/>
            </a:pPr>
            <a:r>
              <a:rPr lang="en-US" dirty="0" smtClean="0"/>
              <a:t>Inexpensive customization option</a:t>
            </a:r>
          </a:p>
          <a:p>
            <a:pPr>
              <a:buSzPct val="100000"/>
              <a:buNone/>
            </a:pPr>
            <a:endParaRPr lang="en-US" dirty="0" smtClean="0"/>
          </a:p>
          <a:p>
            <a:pPr>
              <a:buSzPct val="100000"/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Cray CX1 Custom Chassis Options</a:t>
            </a:r>
            <a:endParaRPr lang="en-US" sz="2400" dirty="0"/>
          </a:p>
        </p:txBody>
      </p:sp>
      <p:pic>
        <p:nvPicPr>
          <p:cNvPr id="11" name="Picture 10" descr="cx1 weather skin 3 cx1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112982" y="1357884"/>
            <a:ext cx="4269018" cy="21473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Picture 11" descr="cx1 weather skin 1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914400" y="4114800"/>
            <a:ext cx="3276600" cy="2457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Picture 12" descr="cx1 weather skin 2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876800" y="4114800"/>
            <a:ext cx="3276600" cy="2457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838200"/>
            <a:ext cx="4114800" cy="4572000"/>
          </a:xfrm>
        </p:spPr>
        <p:txBody>
          <a:bodyPr/>
          <a:lstStyle/>
          <a:p>
            <a:pPr marL="0" indent="0">
              <a:buSzPct val="100000"/>
              <a:buNone/>
            </a:pPr>
            <a:r>
              <a:rPr lang="en-US" dirty="0" smtClean="0"/>
              <a:t>Cray CX1 Chassis options include the ability to customize the colors and even create a full custom image if desired</a:t>
            </a:r>
          </a:p>
          <a:p>
            <a:pPr>
              <a:buSzPct val="100000"/>
              <a:buFont typeface="Arial" pitchFamily="34" charset="0"/>
              <a:buChar char="•"/>
            </a:pPr>
            <a:r>
              <a:rPr lang="en-US" dirty="0" smtClean="0"/>
              <a:t>Full custom painted chassis</a:t>
            </a:r>
          </a:p>
          <a:p>
            <a:pPr lvl="1">
              <a:buClr>
                <a:schemeClr val="accent2"/>
              </a:buClr>
              <a:buSzPct val="100000"/>
              <a:buFont typeface="Arial" pitchFamily="34" charset="0"/>
              <a:buChar char="•"/>
            </a:pPr>
            <a:r>
              <a:rPr lang="en-US" dirty="0" smtClean="0"/>
              <a:t>Logos</a:t>
            </a:r>
          </a:p>
          <a:p>
            <a:pPr lvl="1">
              <a:buClr>
                <a:schemeClr val="accent2"/>
              </a:buClr>
              <a:buSzPct val="100000"/>
              <a:buFont typeface="Arial" pitchFamily="34" charset="0"/>
              <a:buChar char="•"/>
            </a:pPr>
            <a:r>
              <a:rPr lang="en-US" dirty="0" smtClean="0"/>
              <a:t>Branding</a:t>
            </a:r>
          </a:p>
          <a:p>
            <a:pPr lvl="1">
              <a:buClr>
                <a:schemeClr val="accent2"/>
              </a:buClr>
              <a:buSzPct val="100000"/>
              <a:buFont typeface="Arial" pitchFamily="34" charset="0"/>
              <a:buChar char="•"/>
            </a:pPr>
            <a:r>
              <a:rPr lang="en-US" dirty="0" smtClean="0"/>
              <a:t>Open to imagination…</a:t>
            </a:r>
          </a:p>
          <a:p>
            <a:pPr>
              <a:buSzPct val="100000"/>
              <a:buNone/>
            </a:pPr>
            <a:endParaRPr lang="en-US" dirty="0" smtClean="0"/>
          </a:p>
          <a:p>
            <a:pPr>
              <a:buSzPct val="100000"/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Cray CX1 Custom Chassis Options</a:t>
            </a:r>
            <a:endParaRPr lang="en-US" sz="2400" dirty="0"/>
          </a:p>
        </p:txBody>
      </p:sp>
      <p:pic>
        <p:nvPicPr>
          <p:cNvPr id="13" name="Picture 12" descr="CX1_grass-left-side_p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4450555"/>
            <a:ext cx="3505200" cy="2026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CX1-paint-moon-angle_png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62000" y="3810000"/>
            <a:ext cx="2362200" cy="24662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6" descr="cx1-gras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792955"/>
            <a:ext cx="3200400" cy="33177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762000"/>
            <a:ext cx="8229600" cy="4572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ANSYS FLUENT 12.0 “Truck_Poly_14m” Scaling Results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Cray CX1 Performance Example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952500" y="5334000"/>
            <a:ext cx="25908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595959"/>
                </a:solidFill>
                <a:latin typeface="Calibri" pitchFamily="34" charset="0"/>
              </a:rPr>
              <a:t>Cray CX1 Configuration as tested:</a:t>
            </a:r>
          </a:p>
          <a:p>
            <a:pPr marL="274320" indent="-274320">
              <a:buClr>
                <a:schemeClr val="accent2"/>
              </a:buClr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595959"/>
                </a:solidFill>
                <a:latin typeface="Calibri" pitchFamily="34" charset="0"/>
              </a:rPr>
              <a:t>Rocks+/</a:t>
            </a:r>
            <a:r>
              <a:rPr lang="en-US" sz="1400" dirty="0" err="1" smtClean="0">
                <a:solidFill>
                  <a:srgbClr val="595959"/>
                </a:solidFill>
                <a:latin typeface="Calibri" pitchFamily="34" charset="0"/>
              </a:rPr>
              <a:t>Redhat</a:t>
            </a:r>
            <a:r>
              <a:rPr lang="en-US" sz="1400" dirty="0" smtClean="0">
                <a:solidFill>
                  <a:srgbClr val="595959"/>
                </a:solidFill>
                <a:latin typeface="Calibri" pitchFamily="34" charset="0"/>
              </a:rPr>
              <a:t> EL 5.3</a:t>
            </a:r>
          </a:p>
          <a:p>
            <a:pPr marL="274320" indent="-274320">
              <a:buClr>
                <a:schemeClr val="accent2"/>
              </a:buClr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595959"/>
                </a:solidFill>
                <a:latin typeface="Calibri" pitchFamily="34" charset="0"/>
              </a:rPr>
              <a:t>8 compute blades</a:t>
            </a:r>
          </a:p>
          <a:p>
            <a:pPr marL="274320" indent="-274320">
              <a:buClr>
                <a:schemeClr val="accent2"/>
              </a:buClr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595959"/>
                </a:solidFill>
                <a:latin typeface="Calibri" pitchFamily="34" charset="0"/>
              </a:rPr>
              <a:t>Intel X5570, 2.93GHz</a:t>
            </a:r>
          </a:p>
          <a:p>
            <a:pPr marL="274320" indent="-274320">
              <a:buClr>
                <a:schemeClr val="accent2"/>
              </a:buClr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595959"/>
                </a:solidFill>
                <a:latin typeface="Calibri" pitchFamily="34" charset="0"/>
              </a:rPr>
              <a:t>24 GB per blade</a:t>
            </a:r>
          </a:p>
          <a:p>
            <a:pPr marL="274320" indent="-274320">
              <a:buClr>
                <a:schemeClr val="accent2"/>
              </a:buClr>
              <a:buFont typeface="Arial" pitchFamily="34" charset="0"/>
              <a:buChar char="•"/>
            </a:pPr>
            <a:r>
              <a:rPr lang="en-US" sz="1400" dirty="0" err="1" smtClean="0">
                <a:solidFill>
                  <a:srgbClr val="595959"/>
                </a:solidFill>
                <a:latin typeface="Calibri" pitchFamily="34" charset="0"/>
              </a:rPr>
              <a:t>InfiniBand</a:t>
            </a:r>
            <a:r>
              <a:rPr lang="en-US" sz="1400" dirty="0" smtClean="0">
                <a:solidFill>
                  <a:srgbClr val="595959"/>
                </a:solidFill>
                <a:latin typeface="Calibri" pitchFamily="34" charset="0"/>
              </a:rPr>
              <a:t> interconnect</a:t>
            </a:r>
          </a:p>
          <a:p>
            <a:endParaRPr lang="en-US" sz="1400" dirty="0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1166336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595959"/>
                </a:solidFill>
                <a:latin typeface="Calibri" pitchFamily="34" charset="0"/>
              </a:rPr>
              <a:t>External flow over a truck with polyhedral mesh 14M cells, DES turbulence, segregated implicit solver</a:t>
            </a:r>
          </a:p>
          <a:p>
            <a:endParaRPr lang="en-US" sz="1400" dirty="0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6" name="Content Placeholder 9"/>
          <p:cNvSpPr txBox="1">
            <a:spLocks/>
          </p:cNvSpPr>
          <p:nvPr/>
        </p:nvSpPr>
        <p:spPr bwMode="auto">
          <a:xfrm>
            <a:off x="7924800" y="5791200"/>
            <a:ext cx="685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 2" pitchFamily="18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graphicFrame>
        <p:nvGraphicFramePr>
          <p:cNvPr id="7" name="Chart 6"/>
          <p:cNvGraphicFramePr/>
          <p:nvPr/>
        </p:nvGraphicFramePr>
        <p:xfrm>
          <a:off x="4572000" y="2971800"/>
          <a:ext cx="4152901" cy="327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/>
          <p:nvPr/>
        </p:nvGraphicFramePr>
        <p:xfrm>
          <a:off x="76200" y="1371601"/>
          <a:ext cx="5105400" cy="335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81000" y="4648200"/>
            <a:ext cx="3733800" cy="646331"/>
          </a:xfrm>
          <a:prstGeom prst="rect">
            <a:avLst/>
          </a:prstGeom>
          <a:noFill/>
          <a:ln w="19050">
            <a:solidFill>
              <a:srgbClr val="59595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595959"/>
                </a:solidFill>
                <a:latin typeface="Calibri" pitchFamily="34" charset="0"/>
              </a:rPr>
              <a:t>Cray CX1 scaling is excellent to 64 cores with </a:t>
            </a:r>
            <a:r>
              <a:rPr lang="en-US" b="1" dirty="0" err="1" smtClean="0">
                <a:solidFill>
                  <a:srgbClr val="595959"/>
                </a:solidFill>
                <a:latin typeface="Calibri" pitchFamily="34" charset="0"/>
              </a:rPr>
              <a:t>InfiniBand</a:t>
            </a:r>
            <a:endParaRPr lang="en-US" b="1" dirty="0" smtClean="0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62400" y="2057400"/>
            <a:ext cx="1838965" cy="477054"/>
          </a:xfrm>
          <a:prstGeom prst="rect">
            <a:avLst/>
          </a:prstGeom>
          <a:solidFill>
            <a:srgbClr val="595959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000" dirty="0" smtClean="0">
                <a:latin typeface="Calibri" pitchFamily="34" charset="0"/>
              </a:rPr>
              <a:t>Leading System/Linux/Nehalem</a:t>
            </a:r>
          </a:p>
          <a:p>
            <a:pPr>
              <a:spcBef>
                <a:spcPts val="600"/>
              </a:spcBef>
            </a:pPr>
            <a:r>
              <a:rPr lang="en-US" sz="1000" dirty="0" smtClean="0">
                <a:latin typeface="Calibri" pitchFamily="34" charset="0"/>
              </a:rPr>
              <a:t>Cray CX1/Linux/Nehalem</a:t>
            </a:r>
            <a:endParaRPr lang="en-US" sz="1000" dirty="0">
              <a:latin typeface="Calibri" pitchFamily="34" charset="0"/>
            </a:endParaRPr>
          </a:p>
        </p:txBody>
      </p:sp>
      <p:pic>
        <p:nvPicPr>
          <p:cNvPr id="12" name="Picture 11" descr="Intel-Xeon.gif"/>
          <p:cNvPicPr>
            <a:picLocks noChangeAspect="1"/>
          </p:cNvPicPr>
          <p:nvPr/>
        </p:nvPicPr>
        <p:blipFill>
          <a:blip r:embed="rId4"/>
          <a:srcRect l="11173" t="9864" r="11529" b="9410"/>
          <a:stretch>
            <a:fillRect/>
          </a:stretch>
        </p:blipFill>
        <p:spPr>
          <a:xfrm>
            <a:off x="8300315" y="5867400"/>
            <a:ext cx="691286" cy="850569"/>
          </a:xfrm>
          <a:prstGeom prst="rect">
            <a:avLst/>
          </a:prstGeom>
        </p:spPr>
      </p:pic>
      <p:pic>
        <p:nvPicPr>
          <p:cNvPr id="13" name="Picture 12" descr="ANSYS-log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6172200"/>
            <a:ext cx="1871577" cy="5334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Cray CX1-iWS Performance Example</a:t>
            </a:r>
            <a:endParaRPr lang="en-US" sz="24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1524000"/>
          <a:ext cx="89154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19200" y="2401669"/>
            <a:ext cx="38862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595959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595959"/>
                </a:solidFill>
                <a:latin typeface="Calibri" pitchFamily="34" charset="0"/>
              </a:rPr>
              <a:t>CX1-iWS scaling is excellent</a:t>
            </a:r>
          </a:p>
          <a:p>
            <a:r>
              <a:rPr lang="en-US" dirty="0" smtClean="0">
                <a:solidFill>
                  <a:srgbClr val="595959"/>
                </a:solidFill>
                <a:latin typeface="Calibri" pitchFamily="34" charset="0"/>
              </a:rPr>
              <a:t>5.8X speed up going from 4 to 24 cores</a:t>
            </a:r>
          </a:p>
        </p:txBody>
      </p:sp>
      <p:sp>
        <p:nvSpPr>
          <p:cNvPr id="6" name="Rectangle 5"/>
          <p:cNvSpPr/>
          <p:nvPr/>
        </p:nvSpPr>
        <p:spPr>
          <a:xfrm>
            <a:off x="838200" y="6276201"/>
            <a:ext cx="29531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smtClean="0">
                <a:solidFill>
                  <a:srgbClr val="595959"/>
                </a:solidFill>
                <a:latin typeface="Calibri" pitchFamily="34" charset="0"/>
              </a:rPr>
              <a:t>Intel  X5570 (Nehalem) Comparison – Dec’09</a:t>
            </a:r>
            <a:endParaRPr lang="en-US" sz="1200" i="1" dirty="0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29400" y="2209800"/>
            <a:ext cx="2286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595959"/>
                </a:solidFill>
                <a:latin typeface="Calibri" pitchFamily="34" charset="0"/>
              </a:rPr>
              <a:t>Cray CX1-iWS </a:t>
            </a:r>
          </a:p>
          <a:p>
            <a:r>
              <a:rPr lang="en-US" sz="1400" dirty="0" smtClean="0">
                <a:solidFill>
                  <a:srgbClr val="595959"/>
                </a:solidFill>
                <a:latin typeface="Calibri" pitchFamily="34" charset="0"/>
              </a:rPr>
              <a:t>Windows HPC Server 2008</a:t>
            </a:r>
          </a:p>
          <a:p>
            <a:r>
              <a:rPr lang="en-US" sz="1400" dirty="0" smtClean="0">
                <a:solidFill>
                  <a:srgbClr val="595959"/>
                </a:solidFill>
                <a:latin typeface="Calibri" pitchFamily="34" charset="0"/>
              </a:rPr>
              <a:t>3 compute blades</a:t>
            </a:r>
          </a:p>
          <a:p>
            <a:r>
              <a:rPr lang="en-US" sz="1400" dirty="0" smtClean="0">
                <a:solidFill>
                  <a:srgbClr val="595959"/>
                </a:solidFill>
                <a:latin typeface="Calibri" pitchFamily="34" charset="0"/>
              </a:rPr>
              <a:t>Intel Xeon X5570, 2.93GHz</a:t>
            </a:r>
          </a:p>
          <a:p>
            <a:r>
              <a:rPr lang="en-US" sz="1400" dirty="0" smtClean="0">
                <a:solidFill>
                  <a:srgbClr val="595959"/>
                </a:solidFill>
                <a:latin typeface="Calibri" pitchFamily="34" charset="0"/>
              </a:rPr>
              <a:t>24 GB  of memory per blade</a:t>
            </a:r>
          </a:p>
          <a:p>
            <a:r>
              <a:rPr lang="en-US" sz="1400" dirty="0" err="1" smtClean="0">
                <a:solidFill>
                  <a:srgbClr val="595959"/>
                </a:solidFill>
                <a:latin typeface="Calibri" pitchFamily="34" charset="0"/>
              </a:rPr>
              <a:t>GigE</a:t>
            </a:r>
            <a:r>
              <a:rPr lang="en-US" sz="1400" dirty="0" smtClean="0">
                <a:solidFill>
                  <a:srgbClr val="595959"/>
                </a:solidFill>
                <a:latin typeface="Calibri" pitchFamily="34" charset="0"/>
              </a:rPr>
              <a:t> interconnect</a:t>
            </a:r>
          </a:p>
          <a:p>
            <a:endParaRPr lang="en-US" sz="1400" dirty="0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400" y="1371600"/>
            <a:ext cx="4648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595959"/>
                </a:solidFill>
                <a:latin typeface="Calibri" pitchFamily="34" charset="0"/>
              </a:rPr>
              <a:t>External flow over a truck with polyhedral mesh</a:t>
            </a:r>
          </a:p>
          <a:p>
            <a:r>
              <a:rPr lang="en-US" sz="1400" dirty="0" smtClean="0">
                <a:solidFill>
                  <a:srgbClr val="595959"/>
                </a:solidFill>
                <a:latin typeface="Calibri" pitchFamily="34" charset="0"/>
              </a:rPr>
              <a:t>14M cells, DES turbulence, segregated implicit solver</a:t>
            </a:r>
          </a:p>
          <a:p>
            <a:endParaRPr lang="en-US" sz="1400" dirty="0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9" name="Content Placeholder 1"/>
          <p:cNvSpPr txBox="1">
            <a:spLocks/>
          </p:cNvSpPr>
          <p:nvPr/>
        </p:nvSpPr>
        <p:spPr bwMode="auto">
          <a:xfrm>
            <a:off x="152400" y="762000"/>
            <a:ext cx="822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 2" pitchFamily="18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ANSYS FLUENT 12.0 “Truck_Poly_14m” Scaling Results on Cray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CX1-iWS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10" name="Picture 9" descr="Intel-Xeon.gif"/>
          <p:cNvPicPr>
            <a:picLocks noChangeAspect="1"/>
          </p:cNvPicPr>
          <p:nvPr/>
        </p:nvPicPr>
        <p:blipFill>
          <a:blip r:embed="rId3"/>
          <a:srcRect l="11173" t="9864" r="11529" b="9410"/>
          <a:stretch>
            <a:fillRect/>
          </a:stretch>
        </p:blipFill>
        <p:spPr>
          <a:xfrm>
            <a:off x="8300315" y="5867400"/>
            <a:ext cx="691286" cy="850569"/>
          </a:xfrm>
          <a:prstGeom prst="rect">
            <a:avLst/>
          </a:prstGeom>
        </p:spPr>
      </p:pic>
      <p:pic>
        <p:nvPicPr>
          <p:cNvPr id="11" name="Picture 10" descr="ANSYS-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6172200"/>
            <a:ext cx="1871577" cy="5334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990600"/>
            <a:ext cx="4267200" cy="4419600"/>
          </a:xfrm>
        </p:spPr>
        <p:txBody>
          <a:bodyPr/>
          <a:lstStyle/>
          <a:p>
            <a:pPr>
              <a:buSzPct val="100000"/>
              <a:buFont typeface="Arial" pitchFamily="34" charset="0"/>
              <a:buChar char="•"/>
            </a:pPr>
            <a:r>
              <a:rPr lang="en-US" dirty="0" smtClean="0">
                <a:latin typeface="Calibri"/>
                <a:cs typeface="Calibri"/>
              </a:rPr>
              <a:t>The Cray CX1 comes with a three year warranty for parts and service</a:t>
            </a:r>
          </a:p>
          <a:p>
            <a:pPr>
              <a:buSzPct val="100000"/>
              <a:buFont typeface="Arial" pitchFamily="34" charset="0"/>
              <a:buChar char="•"/>
            </a:pPr>
            <a:r>
              <a:rPr lang="en-US" dirty="0" smtClean="0">
                <a:latin typeface="Calibri"/>
                <a:cs typeface="Calibri"/>
              </a:rPr>
              <a:t>Cray provides next day business hours on site support</a:t>
            </a:r>
          </a:p>
          <a:p>
            <a:pPr>
              <a:buSzPct val="100000"/>
              <a:buFont typeface="Arial" pitchFamily="34" charset="0"/>
              <a:buChar char="•"/>
            </a:pPr>
            <a:r>
              <a:rPr lang="en-US" dirty="0" smtClean="0">
                <a:latin typeface="Calibri"/>
                <a:cs typeface="Calibri"/>
              </a:rPr>
              <a:t>Real people providing real service, vs. other vendors  “return to depot” type service</a:t>
            </a:r>
          </a:p>
          <a:p>
            <a:pPr>
              <a:buSzPct val="100000"/>
              <a:buFont typeface="Arial" pitchFamily="34" charset="0"/>
              <a:buChar char="•"/>
            </a:pPr>
            <a:r>
              <a:rPr lang="en-US" dirty="0" smtClean="0">
                <a:latin typeface="Calibri"/>
                <a:cs typeface="Calibri"/>
              </a:rPr>
              <a:t>Cray’s goal is to give you high product reliability coupled with strong customer service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Easy To Maintain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5123" name="Picture 3" descr="C:\Documents and Settings\jcissell\Desktop\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3079701"/>
            <a:ext cx="4724400" cy="3778299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6019800"/>
            <a:ext cx="8534400" cy="457200"/>
          </a:xfrm>
        </p:spPr>
        <p:txBody>
          <a:bodyPr/>
          <a:lstStyle/>
          <a:p>
            <a:pPr algn="ctr">
              <a:buNone/>
            </a:pPr>
            <a:r>
              <a:rPr lang="en-US" sz="2400" b="1" dirty="0" smtClean="0"/>
              <a:t>Cray CX1 Wins HPC Wire “Best HPC Cluster Solution” for 2009</a:t>
            </a:r>
            <a:endParaRPr lang="en-US" sz="24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Cray CX1 Recognition</a:t>
            </a:r>
            <a:endParaRPr lang="en-US" sz="2400" dirty="0"/>
          </a:p>
        </p:txBody>
      </p:sp>
      <p:pic>
        <p:nvPicPr>
          <p:cNvPr id="4" name="Picture 3" descr="HPC_Award_CX1_jp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50" y="838200"/>
            <a:ext cx="6591300" cy="4943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990600"/>
            <a:ext cx="5334000" cy="4648200"/>
          </a:xfrm>
        </p:spPr>
        <p:txBody>
          <a:bodyPr/>
          <a:lstStyle/>
          <a:p>
            <a:pPr>
              <a:buClr>
                <a:schemeClr val="accent3"/>
              </a:buClr>
              <a:buSzPct val="100000"/>
              <a:buFont typeface="Arial" pitchFamily="34" charset="0"/>
              <a:buChar char="•"/>
            </a:pPr>
            <a:r>
              <a:rPr lang="en-US" dirty="0" smtClean="0">
                <a:latin typeface="Calibri"/>
                <a:cs typeface="Calibri"/>
              </a:rPr>
              <a:t>Cray created the Supercomputer industry in 1972 with the Cray 1</a:t>
            </a:r>
          </a:p>
          <a:p>
            <a:pPr>
              <a:buClr>
                <a:schemeClr val="accent3"/>
              </a:buClr>
              <a:buSzPct val="100000"/>
              <a:buFont typeface="Arial" pitchFamily="34" charset="0"/>
              <a:buChar char="•"/>
            </a:pPr>
            <a:r>
              <a:rPr lang="en-US" dirty="0" smtClean="0">
                <a:latin typeface="Calibri"/>
                <a:cs typeface="Calibri"/>
              </a:rPr>
              <a:t>Over 35 years experience with the “grand challenges” of science and simulation</a:t>
            </a:r>
          </a:p>
          <a:p>
            <a:pPr>
              <a:buClr>
                <a:schemeClr val="accent3"/>
              </a:buClr>
              <a:buSzPct val="100000"/>
              <a:buFont typeface="Arial" pitchFamily="34" charset="0"/>
              <a:buChar char="•"/>
            </a:pPr>
            <a:r>
              <a:rPr lang="en-US" dirty="0" smtClean="0">
                <a:latin typeface="Calibri"/>
                <a:cs typeface="Calibri"/>
              </a:rPr>
              <a:t>Today Cray systems are among the most powerful in the world</a:t>
            </a:r>
          </a:p>
          <a:p>
            <a:pPr lvl="1">
              <a:buClr>
                <a:schemeClr val="accent3"/>
              </a:buClr>
              <a:buSzPct val="100000"/>
              <a:buFont typeface="Arial" pitchFamily="34" charset="0"/>
              <a:buChar char="•"/>
            </a:pPr>
            <a:r>
              <a:rPr lang="en-US" dirty="0" smtClean="0">
                <a:latin typeface="Calibri"/>
                <a:cs typeface="Calibri"/>
              </a:rPr>
              <a:t>ORNL’s Jaguar was the first system to run real world applications at over a </a:t>
            </a:r>
            <a:r>
              <a:rPr lang="en-US" dirty="0" err="1" smtClean="0">
                <a:latin typeface="Calibri"/>
                <a:cs typeface="Calibri"/>
              </a:rPr>
              <a:t>petaflop</a:t>
            </a:r>
            <a:r>
              <a:rPr lang="en-US" dirty="0" smtClean="0">
                <a:latin typeface="Calibri"/>
                <a:cs typeface="Calibri"/>
              </a:rPr>
              <a:t> sustained performance</a:t>
            </a:r>
          </a:p>
          <a:p>
            <a:pPr>
              <a:buClr>
                <a:schemeClr val="accent3"/>
              </a:buClr>
              <a:buSzPct val="100000"/>
              <a:buFont typeface="Arial" pitchFamily="34" charset="0"/>
              <a:buChar char="•"/>
            </a:pPr>
            <a:r>
              <a:rPr lang="en-US" dirty="0" smtClean="0">
                <a:latin typeface="Calibri"/>
                <a:cs typeface="Calibri"/>
              </a:rPr>
              <a:t>The Cray CX1 captures that legacy to provide power and performance to a much broader community of users</a:t>
            </a:r>
          </a:p>
          <a:p>
            <a:pPr lvl="1">
              <a:buClr>
                <a:schemeClr val="accent3"/>
              </a:buClr>
              <a:buSzPct val="100000"/>
              <a:buFont typeface="Arial" pitchFamily="34" charset="0"/>
              <a:buChar char="•"/>
            </a:pPr>
            <a:endParaRPr lang="en-US" dirty="0" smtClean="0">
              <a:latin typeface="Calibri"/>
              <a:cs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Cray is Supercomputing!</a:t>
            </a:r>
            <a:endParaRPr lang="en-US" sz="2400" dirty="0">
              <a:latin typeface="Calibri"/>
              <a:cs typeface="Calibri"/>
            </a:endParaRPr>
          </a:p>
        </p:txBody>
      </p:sp>
      <p:grpSp>
        <p:nvGrpSpPr>
          <p:cNvPr id="4" name="Group 18"/>
          <p:cNvGrpSpPr/>
          <p:nvPr/>
        </p:nvGrpSpPr>
        <p:grpSpPr>
          <a:xfrm>
            <a:off x="6477000" y="2971800"/>
            <a:ext cx="2667000" cy="4086224"/>
            <a:chOff x="5567286" y="1619251"/>
            <a:chExt cx="3986289" cy="5499298"/>
          </a:xfrm>
        </p:grpSpPr>
        <p:grpSp>
          <p:nvGrpSpPr>
            <p:cNvPr id="5" name="Group 19"/>
            <p:cNvGrpSpPr/>
            <p:nvPr/>
          </p:nvGrpSpPr>
          <p:grpSpPr>
            <a:xfrm>
              <a:off x="6057900" y="1619251"/>
              <a:ext cx="2986227" cy="1944624"/>
              <a:chOff x="5838825" y="933451"/>
              <a:chExt cx="2986227" cy="1944624"/>
            </a:xfrm>
          </p:grpSpPr>
          <p:grpSp>
            <p:nvGrpSpPr>
              <p:cNvPr id="6" name="Group 16"/>
              <p:cNvGrpSpPr/>
              <p:nvPr/>
            </p:nvGrpSpPr>
            <p:grpSpPr>
              <a:xfrm>
                <a:off x="6162677" y="933451"/>
                <a:ext cx="2662375" cy="1678854"/>
                <a:chOff x="5972175" y="962025"/>
                <a:chExt cx="2862399" cy="1804987"/>
              </a:xfrm>
            </p:grpSpPr>
            <p:pic>
              <p:nvPicPr>
                <p:cNvPr id="13" name="Picture 1031" descr="INM forecast"/>
                <p:cNvPicPr>
                  <a:picLocks noChangeAspect="1" noChangeArrowheads="1"/>
                </p:cNvPicPr>
                <p:nvPr/>
              </p:nvPicPr>
              <p:blipFill>
                <a:blip r:embed="rId2" cstate="screen"/>
                <a:srcRect/>
                <a:stretch>
                  <a:fillRect/>
                </a:stretch>
              </p:blipFill>
              <p:spPr bwMode="auto">
                <a:xfrm>
                  <a:off x="6909159" y="962025"/>
                  <a:ext cx="1720491" cy="1198163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 w="3175">
                  <a:solidFill>
                    <a:schemeClr val="bg1">
                      <a:lumMod val="50000"/>
                      <a:lumOff val="50000"/>
                    </a:schemeClr>
                  </a:solidFill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14" name="Picture 13" descr="crash.ODB.jpeg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5972175" y="1461778"/>
                  <a:ext cx="1433912" cy="862321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 w="3175">
                  <a:solidFill>
                    <a:schemeClr val="bg1">
                      <a:lumMod val="50000"/>
                      <a:lumOff val="50000"/>
                    </a:schemeClr>
                  </a:solidFill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15" name="Picture 2052" descr="bunsen-T-H"/>
                <p:cNvPicPr>
                  <a:picLocks noChangeAspect="1" noChangeArrowheads="1"/>
                </p:cNvPicPr>
                <p:nvPr/>
              </p:nvPicPr>
              <p:blipFill>
                <a:blip r:embed="rId4" cstate="screen"/>
                <a:stretch>
                  <a:fillRect/>
                </a:stretch>
              </p:blipFill>
              <p:spPr bwMode="auto">
                <a:xfrm>
                  <a:off x="8096252" y="1295400"/>
                  <a:ext cx="738322" cy="1333500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 w="3175">
                  <a:solidFill>
                    <a:schemeClr val="bg1">
                      <a:lumMod val="50000"/>
                      <a:lumOff val="50000"/>
                    </a:schemeClr>
                  </a:solidFill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pic>
              <p:nvPicPr>
                <p:cNvPr id="16" name="Picture 15" descr="Drone.cfd.gif"/>
                <p:cNvPicPr>
                  <a:picLocks noChangeAspect="1"/>
                </p:cNvPicPr>
                <p:nvPr/>
              </p:nvPicPr>
              <p:blipFill>
                <a:blip r:embed="rId5" cstate="print"/>
                <a:stretch>
                  <a:fillRect/>
                </a:stretch>
              </p:blipFill>
              <p:spPr>
                <a:xfrm>
                  <a:off x="7124700" y="1845543"/>
                  <a:ext cx="1162050" cy="921469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 w="3175">
                  <a:solidFill>
                    <a:schemeClr val="bg1">
                      <a:lumMod val="50000"/>
                      <a:lumOff val="50000"/>
                    </a:schemeClr>
                  </a:solidFill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</p:grpSp>
          <p:pic>
            <p:nvPicPr>
              <p:cNvPr id="12" name="Picture 2" descr="A test run of LS3DF, which took one hour on 17,000 processors of the Franklin supercomputer at NERSC), performed electronic structure calculations for a 3500-atom ZnTeO alloy. Isosurface plots (yellow) show the electron wavefunction squares for the bottom of the conduction band (left) and the top of the oxygen-induced band (right). The small grey dots are Zn atoms, the blue dots are Te atoms, and the red dots are oxygen atoms. (Image courtesy of Lin-Wang Wang)">
                <a:hlinkClick r:id="rId6"/>
              </p:cNvPr>
              <p:cNvPicPr>
                <a:picLocks noChangeAspect="1" noChangeArrowheads="1"/>
              </p:cNvPicPr>
              <p:nvPr/>
            </p:nvPicPr>
            <p:blipFill>
              <a:blip r:embed="rId7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5838825" y="2028825"/>
                <a:ext cx="1572685" cy="849250"/>
              </a:xfrm>
              <a:prstGeom prst="rect">
                <a:avLst/>
              </a:prstGeom>
              <a:noFill/>
            </p:spPr>
          </p:pic>
        </p:grpSp>
        <p:pic>
          <p:nvPicPr>
            <p:cNvPr id="7" name="Picture 2" descr="C:\work\PPT\art\pieces\seymour.png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6056129" y="2867025"/>
              <a:ext cx="3497446" cy="3990975"/>
            </a:xfrm>
            <a:prstGeom prst="rect">
              <a:avLst/>
            </a:prstGeom>
            <a:noFill/>
          </p:spPr>
        </p:pic>
        <p:pic>
          <p:nvPicPr>
            <p:cNvPr id="8" name="Picture 7" descr="cases-2.jpg"/>
            <p:cNvPicPr>
              <a:picLocks noChangeAspect="1"/>
            </p:cNvPicPr>
            <p:nvPr/>
          </p:nvPicPr>
          <p:blipFill>
            <a:blip r:embed="rId9" cstate="screen"/>
            <a:stretch>
              <a:fillRect/>
            </a:stretch>
          </p:blipFill>
          <p:spPr>
            <a:xfrm>
              <a:off x="5567286" y="4820035"/>
              <a:ext cx="1701798" cy="127634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9" name="Picture 2" descr="C:\Documents and Settings\jcissell\My Documents\work\CX1\photos\cx1-with-plug.png"/>
            <p:cNvPicPr>
              <a:picLocks noChangeAspect="1" noChangeArrowheads="1"/>
            </p:cNvPicPr>
            <p:nvPr/>
          </p:nvPicPr>
          <p:blipFill>
            <a:blip r:embed="rId10" cstate="screen"/>
            <a:stretch>
              <a:fillRect/>
            </a:stretch>
          </p:blipFill>
          <p:spPr bwMode="auto">
            <a:xfrm>
              <a:off x="6270016" y="5444823"/>
              <a:ext cx="1564229" cy="1673726"/>
            </a:xfrm>
            <a:prstGeom prst="rect">
              <a:avLst/>
            </a:prstGeom>
            <a:noFill/>
          </p:spPr>
        </p:pic>
        <p:pic>
          <p:nvPicPr>
            <p:cNvPr id="10" name="Picture 2" descr="C:\Documents and Settings\jcissell\Desktop\cray-1-strip-out.png"/>
            <p:cNvPicPr>
              <a:picLocks noChangeAspect="1" noChangeArrowheads="1"/>
            </p:cNvPicPr>
            <p:nvPr/>
          </p:nvPicPr>
          <p:blipFill>
            <a:blip r:embed="rId11" cstate="screen"/>
            <a:srcRect/>
            <a:stretch>
              <a:fillRect/>
            </a:stretch>
          </p:blipFill>
          <p:spPr bwMode="auto">
            <a:xfrm>
              <a:off x="7522372" y="5302625"/>
              <a:ext cx="1752600" cy="1557867"/>
            </a:xfrm>
            <a:prstGeom prst="rect">
              <a:avLst/>
            </a:prstGeom>
            <a:noFill/>
          </p:spPr>
        </p:pic>
      </p:grpSp>
      <p:pic>
        <p:nvPicPr>
          <p:cNvPr id="17" name="Picture 16" descr="jaguar-6.jpg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5562600" y="1066800"/>
            <a:ext cx="2741861" cy="1828800"/>
          </a:xfrm>
          <a:prstGeom prst="rect">
            <a:avLst/>
          </a:prstGeom>
          <a:effectLst/>
        </p:spPr>
      </p:pic>
      <p:sp>
        <p:nvSpPr>
          <p:cNvPr id="18" name="Content Placeholder 1"/>
          <p:cNvSpPr txBox="1">
            <a:spLocks/>
          </p:cNvSpPr>
          <p:nvPr/>
        </p:nvSpPr>
        <p:spPr bwMode="auto">
          <a:xfrm>
            <a:off x="228600" y="4648200"/>
            <a:ext cx="5791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096000" y="3581400"/>
            <a:ext cx="2895600" cy="1219200"/>
          </a:xfrm>
          <a:prstGeom prst="rect">
            <a:avLst/>
          </a:prstGeom>
          <a:solidFill>
            <a:srgbClr val="D3533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2400" dirty="0" smtClean="0">
                <a:latin typeface="Calibri"/>
                <a:cs typeface="Calibri"/>
              </a:rPr>
              <a:t>Example </a:t>
            </a:r>
            <a:r>
              <a:rPr lang="en-US" sz="2400" dirty="0" smtClean="0">
                <a:latin typeface="Calibri"/>
                <a:cs typeface="Calibri"/>
              </a:rPr>
              <a:t>CX1 </a:t>
            </a:r>
            <a:r>
              <a:rPr sz="2400" dirty="0" smtClean="0">
                <a:latin typeface="Calibri"/>
                <a:cs typeface="Calibri"/>
              </a:rPr>
              <a:t>Customers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600200" y="744624"/>
            <a:ext cx="1844675" cy="7793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029200" y="2514600"/>
            <a:ext cx="950686" cy="1117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H="1">
            <a:off x="7848600" y="4876800"/>
            <a:ext cx="1143000" cy="10810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3810000"/>
            <a:ext cx="2235200" cy="736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667000" y="2209800"/>
            <a:ext cx="1295400" cy="1295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7400" y="782880"/>
            <a:ext cx="1905000" cy="8589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1130300" y="1980789"/>
            <a:ext cx="1384300" cy="15244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8229600" y="2540000"/>
            <a:ext cx="812800" cy="812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6305550" y="4953000"/>
            <a:ext cx="1238250" cy="990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8600" y="4251288"/>
            <a:ext cx="5772150" cy="7017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228600" y="2057400"/>
            <a:ext cx="828675" cy="11325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8600" y="3581400"/>
            <a:ext cx="4699000" cy="533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47800" y="6096000"/>
            <a:ext cx="6781800" cy="5216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52800" y="1600200"/>
            <a:ext cx="2438400" cy="59112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8600" y="5092700"/>
            <a:ext cx="5105400" cy="9271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8600" y="762000"/>
            <a:ext cx="1115786" cy="9525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311900" y="2451100"/>
            <a:ext cx="1003300" cy="10033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733800" y="762000"/>
            <a:ext cx="1866900" cy="70668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327900" y="2451100"/>
            <a:ext cx="977900" cy="10541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400800" y="1905000"/>
            <a:ext cx="2624494" cy="38735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371600"/>
            <a:ext cx="3962400" cy="3657600"/>
          </a:xfrm>
        </p:spPr>
        <p:txBody>
          <a:bodyPr/>
          <a:lstStyle/>
          <a:p>
            <a:pPr>
              <a:buSzPct val="100000"/>
              <a:buFont typeface="Arial" pitchFamily="34" charset="0"/>
              <a:buChar char="•"/>
            </a:pPr>
            <a:r>
              <a:rPr lang="en-US" dirty="0" smtClean="0">
                <a:latin typeface="Calibri"/>
                <a:cs typeface="Calibri"/>
              </a:rPr>
              <a:t>The power user needs a powerhouse tool to get the job done</a:t>
            </a:r>
          </a:p>
          <a:p>
            <a:pPr>
              <a:buSzPct val="100000"/>
              <a:buFont typeface="Arial" pitchFamily="34" charset="0"/>
              <a:buChar char="•"/>
            </a:pPr>
            <a:r>
              <a:rPr lang="en-US" dirty="0" smtClean="0">
                <a:latin typeface="Calibri"/>
                <a:cs typeface="Calibri"/>
              </a:rPr>
              <a:t>The Cray CX1 is that powerhouse, with compute, storage, GPU, switches and visualization all integrated in one affordable, attractive office installable unit</a:t>
            </a:r>
          </a:p>
          <a:p>
            <a:pPr>
              <a:buSzPct val="100000"/>
              <a:buFont typeface="Arial" pitchFamily="34" charset="0"/>
              <a:buChar char="•"/>
            </a:pPr>
            <a:r>
              <a:rPr lang="en-US" dirty="0" smtClean="0">
                <a:latin typeface="Calibri"/>
                <a:cs typeface="Calibri"/>
              </a:rPr>
              <a:t>Cray represents the pinnacle of power and performance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The Power Is In Your Hands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800600" y="0"/>
            <a:ext cx="4554290" cy="6858000"/>
          </a:xfrm>
          <a:prstGeom prst="rect">
            <a:avLst/>
          </a:prstGeom>
        </p:spPr>
      </p:pic>
      <p:pic>
        <p:nvPicPr>
          <p:cNvPr id="6" name="Picture 2" descr="C:\work\powerpoint\art\backgrounds PSD\co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2475" y="0"/>
            <a:ext cx="4581525" cy="177165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28600" y="5349895"/>
            <a:ext cx="9144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4400" dirty="0" smtClean="0">
                <a:solidFill>
                  <a:srgbClr val="595959"/>
                </a:solidFill>
                <a:latin typeface="Calibri"/>
                <a:cs typeface="Calibri"/>
              </a:rPr>
              <a:t>Small Footprint </a:t>
            </a:r>
          </a:p>
          <a:p>
            <a:pPr>
              <a:buNone/>
            </a:pPr>
            <a:r>
              <a:rPr lang="en-US" sz="4400" dirty="0" smtClean="0">
                <a:solidFill>
                  <a:srgbClr val="595959"/>
                </a:solidFill>
                <a:latin typeface="Calibri"/>
                <a:cs typeface="Calibri"/>
              </a:rPr>
              <a:t>Huge</a:t>
            </a:r>
            <a:r>
              <a:rPr lang="en-US" sz="4400" dirty="0" smtClean="0">
                <a:latin typeface="Calibri"/>
                <a:cs typeface="Calibri"/>
              </a:rPr>
              <a:t> </a:t>
            </a:r>
            <a:r>
              <a:rPr lang="en-US" sz="4400" dirty="0" smtClean="0">
                <a:solidFill>
                  <a:srgbClr val="595959"/>
                </a:solidFill>
                <a:latin typeface="Calibri"/>
                <a:cs typeface="Calibri"/>
              </a:rPr>
              <a:t>Performance    </a:t>
            </a:r>
            <a:r>
              <a:rPr lang="en-US" sz="4800" b="1" dirty="0" smtClean="0">
                <a:latin typeface="Calibri"/>
                <a:cs typeface="Calibri"/>
              </a:rPr>
              <a:t>It’s a Cray!</a:t>
            </a:r>
            <a:endParaRPr lang="en-US" sz="4800" b="1" dirty="0">
              <a:latin typeface="Calibri"/>
              <a:cs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2286000"/>
          </a:xfrm>
        </p:spPr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Only five years ago the CX1 would have been on the top 500 list of the worlds most powerful computers</a:t>
            </a:r>
          </a:p>
          <a:p>
            <a:r>
              <a:rPr lang="en-US" dirty="0" smtClean="0">
                <a:latin typeface="Calibri"/>
                <a:cs typeface="Calibri"/>
              </a:rPr>
              <a:t>Applications now demand more power than other standard office systems can deliver – you no longer can do the whole job at your desk</a:t>
            </a:r>
          </a:p>
          <a:p>
            <a:r>
              <a:rPr lang="en-US" dirty="0" smtClean="0">
                <a:latin typeface="Calibri"/>
                <a:cs typeface="Calibri"/>
              </a:rPr>
              <a:t>Today, The Cray CX1 puts that power in your hands to get the job done quickly and reliably – making you a master of productivity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You want Power? - A Teraflop in your office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286000" y="3200400"/>
            <a:ext cx="4936055" cy="3276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1905000"/>
            <a:ext cx="2895600" cy="2438400"/>
          </a:xfrm>
        </p:spPr>
        <p:txBody>
          <a:bodyPr/>
          <a:lstStyle/>
          <a:p>
            <a:pPr>
              <a:buSzPct val="100000"/>
              <a:buFont typeface="Arial"/>
              <a:buChar char="•"/>
            </a:pPr>
            <a:r>
              <a:rPr lang="en-US" sz="2200" dirty="0" smtClean="0">
                <a:latin typeface="Calibri"/>
                <a:cs typeface="Calibri"/>
              </a:rPr>
              <a:t>Easy to configure</a:t>
            </a:r>
          </a:p>
          <a:p>
            <a:pPr>
              <a:buSzPct val="100000"/>
              <a:buFont typeface="Arial"/>
              <a:buChar char="•"/>
            </a:pPr>
            <a:r>
              <a:rPr lang="en-US" sz="2200" dirty="0" smtClean="0">
                <a:latin typeface="Calibri"/>
                <a:cs typeface="Calibri"/>
              </a:rPr>
              <a:t>Easy to install</a:t>
            </a:r>
          </a:p>
          <a:p>
            <a:pPr>
              <a:buSzPct val="100000"/>
              <a:buFont typeface="Arial"/>
              <a:buChar char="•"/>
            </a:pPr>
            <a:r>
              <a:rPr lang="en-US" sz="2200" dirty="0" smtClean="0">
                <a:latin typeface="Calibri"/>
                <a:cs typeface="Calibri"/>
              </a:rPr>
              <a:t>Easy to use</a:t>
            </a:r>
          </a:p>
          <a:p>
            <a:pPr>
              <a:buSzPct val="100000"/>
              <a:buFont typeface="Arial"/>
              <a:buChar char="•"/>
            </a:pPr>
            <a:r>
              <a:rPr lang="en-US" sz="2200" dirty="0" smtClean="0">
                <a:latin typeface="Calibri"/>
                <a:cs typeface="Calibri"/>
              </a:rPr>
              <a:t>Easy to maintain</a:t>
            </a:r>
          </a:p>
          <a:p>
            <a:pPr>
              <a:buSzPct val="100000"/>
              <a:buFont typeface="Arial"/>
              <a:buChar char="•"/>
            </a:pPr>
            <a:r>
              <a:rPr lang="en-US" sz="2200" dirty="0" smtClean="0">
                <a:latin typeface="Calibri"/>
                <a:cs typeface="Calibri"/>
              </a:rPr>
              <a:t>Flexible options</a:t>
            </a:r>
          </a:p>
          <a:p>
            <a:endParaRPr lang="en-US" sz="2200" dirty="0" smtClean="0">
              <a:latin typeface="Calibri"/>
              <a:cs typeface="Calibri"/>
            </a:endParaRPr>
          </a:p>
          <a:p>
            <a:pPr marL="0">
              <a:buNone/>
            </a:pPr>
            <a:endParaRPr lang="en-US" sz="2200" dirty="0" smtClean="0">
              <a:latin typeface="Calibri"/>
              <a:cs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152400"/>
            <a:ext cx="4495800" cy="6858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latin typeface="Calibri"/>
                <a:cs typeface="Calibri"/>
              </a:rPr>
              <a:t>So, how does the CX1 deliver this productivity?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648200" y="-1"/>
            <a:ext cx="4495800" cy="6858001"/>
          </a:xfrm>
          <a:prstGeom prst="rect">
            <a:avLst/>
          </a:prstGeom>
        </p:spPr>
      </p:pic>
      <p:pic>
        <p:nvPicPr>
          <p:cNvPr id="5" name="Picture 2" descr="C:\work\powerpoint\art\backgrounds PSD\co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2475" y="0"/>
            <a:ext cx="4581525" cy="177165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Easy to configure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19800" y="4267200"/>
            <a:ext cx="28956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The on-line configurator is easy to use</a:t>
            </a:r>
          </a:p>
          <a:p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Allows you to add blades and options</a:t>
            </a:r>
          </a:p>
          <a:p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See the price as you build up the system </a:t>
            </a:r>
          </a:p>
        </p:txBody>
      </p:sp>
      <p:pic>
        <p:nvPicPr>
          <p:cNvPr id="6" name="Picture 2" descr="C:\work\powerpoint\art\backgrounds PSD\co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2475" y="0"/>
            <a:ext cx="4581525" cy="177165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Easy to configure – The Chassis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10" name="Picture 9" descr="CX1-TTF-Chrome-Logo-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0955" y="1429824"/>
            <a:ext cx="3201291" cy="413277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cxnSp>
        <p:nvCxnSpPr>
          <p:cNvPr id="11" name="Straight Arrow Connector 7"/>
          <p:cNvCxnSpPr>
            <a:cxnSpLocks noChangeShapeType="1"/>
          </p:cNvCxnSpPr>
          <p:nvPr/>
        </p:nvCxnSpPr>
        <p:spPr bwMode="auto">
          <a:xfrm rot="10800000">
            <a:off x="5334000" y="3429000"/>
            <a:ext cx="1272608" cy="1727"/>
          </a:xfrm>
          <a:prstGeom prst="straightConnector1">
            <a:avLst/>
          </a:prstGeom>
          <a:ln w="41275"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 bwMode="auto">
          <a:xfrm>
            <a:off x="304800" y="1923557"/>
            <a:ext cx="2423777" cy="459357"/>
          </a:xfrm>
          <a:prstGeom prst="roundRect">
            <a:avLst>
              <a:gd name="adj" fmla="val 16485"/>
            </a:avLst>
          </a:prstGeom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FFC000"/>
              </a:buClr>
              <a:defRPr/>
            </a:pPr>
            <a:r>
              <a:rPr lang="en-CA" sz="1100" b="1" dirty="0">
                <a:solidFill>
                  <a:schemeClr val="accent2">
                    <a:lumMod val="75000"/>
                  </a:schemeClr>
                </a:solidFill>
                <a:latin typeface="Calibri"/>
                <a:ea typeface="Verdana" pitchFamily="34" charset="0"/>
                <a:cs typeface="Calibri"/>
              </a:rPr>
              <a:t>Functional Form Factor</a:t>
            </a:r>
          </a:p>
          <a:p>
            <a:pPr>
              <a:buClr>
                <a:srgbClr val="FFC000"/>
              </a:buClr>
              <a:defRPr/>
            </a:pPr>
            <a:r>
              <a:rPr lang="en-CA" sz="1000" dirty="0">
                <a:solidFill>
                  <a:schemeClr val="bg1"/>
                </a:solidFill>
                <a:latin typeface="Calibri"/>
                <a:ea typeface="Verdana" pitchFamily="34" charset="0"/>
                <a:cs typeface="Calibri"/>
              </a:rPr>
              <a:t>Deskside or Rack-mounted</a:t>
            </a:r>
          </a:p>
          <a:p>
            <a:pPr>
              <a:buClr>
                <a:srgbClr val="FFC000"/>
              </a:buClr>
              <a:defRPr/>
            </a:pPr>
            <a:endParaRPr lang="en-US" sz="800" dirty="0">
              <a:solidFill>
                <a:schemeClr val="bg1"/>
              </a:solidFill>
              <a:latin typeface="Calibri"/>
              <a:ea typeface="Verdana" pitchFamily="34" charset="0"/>
              <a:cs typeface="Calibri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304800" y="4309177"/>
            <a:ext cx="2181400" cy="418753"/>
          </a:xfrm>
          <a:prstGeom prst="roundRect">
            <a:avLst>
              <a:gd name="adj" fmla="val 16485"/>
            </a:avLst>
          </a:prstGeom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FFC000"/>
              </a:buClr>
              <a:defRPr/>
            </a:pPr>
            <a:r>
              <a:rPr lang="en-CA" sz="1100" b="1" dirty="0" smtClean="0">
                <a:solidFill>
                  <a:schemeClr val="accent2">
                    <a:lumMod val="75000"/>
                  </a:schemeClr>
                </a:solidFill>
                <a:latin typeface="Calibri"/>
                <a:ea typeface="Verdana" pitchFamily="34" charset="0"/>
                <a:cs typeface="Calibri"/>
              </a:rPr>
              <a:t>Open Office Noise Level</a:t>
            </a:r>
            <a:endParaRPr lang="en-CA" sz="1100" b="1" dirty="0">
              <a:solidFill>
                <a:schemeClr val="accent2">
                  <a:lumMod val="75000"/>
                </a:schemeClr>
              </a:solidFill>
              <a:latin typeface="Calibri"/>
              <a:ea typeface="Verdana" pitchFamily="34" charset="0"/>
              <a:cs typeface="Calibri"/>
            </a:endParaRPr>
          </a:p>
          <a:p>
            <a:pPr>
              <a:buClr>
                <a:srgbClr val="FFC000"/>
              </a:buClr>
              <a:defRPr/>
            </a:pPr>
            <a:r>
              <a:rPr lang="en-CA" sz="1000" dirty="0">
                <a:solidFill>
                  <a:schemeClr val="bg1"/>
                </a:solidFill>
                <a:latin typeface="Calibri"/>
                <a:ea typeface="Verdana" pitchFamily="34" charset="0"/>
                <a:cs typeface="Calibri"/>
              </a:rPr>
              <a:t>NR45 Office Compliance</a:t>
            </a:r>
          </a:p>
          <a:p>
            <a:pPr>
              <a:buClr>
                <a:srgbClr val="FFC000"/>
              </a:buClr>
              <a:defRPr/>
            </a:pPr>
            <a:endParaRPr lang="en-US" sz="800" dirty="0">
              <a:solidFill>
                <a:schemeClr val="bg1"/>
              </a:solidFill>
              <a:latin typeface="Calibri"/>
              <a:ea typeface="Verdana" pitchFamily="34" charset="0"/>
              <a:cs typeface="Calibri"/>
            </a:endParaRPr>
          </a:p>
        </p:txBody>
      </p:sp>
      <p:cxnSp>
        <p:nvCxnSpPr>
          <p:cNvPr id="14" name="Straight Arrow Connector 10"/>
          <p:cNvCxnSpPr>
            <a:cxnSpLocks noChangeShapeType="1"/>
          </p:cNvCxnSpPr>
          <p:nvPr/>
        </p:nvCxnSpPr>
        <p:spPr bwMode="auto">
          <a:xfrm flipV="1">
            <a:off x="2486214" y="4517614"/>
            <a:ext cx="1535049" cy="1862"/>
          </a:xfrm>
          <a:prstGeom prst="straightConnector1">
            <a:avLst/>
          </a:prstGeom>
          <a:ln w="41275"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 bwMode="auto">
          <a:xfrm>
            <a:off x="304800" y="3179816"/>
            <a:ext cx="2423777" cy="774963"/>
          </a:xfrm>
          <a:prstGeom prst="roundRect">
            <a:avLst>
              <a:gd name="adj" fmla="val 16485"/>
            </a:avLst>
          </a:prstGeom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FFC000"/>
              </a:buClr>
              <a:defRPr/>
            </a:pPr>
            <a:r>
              <a:rPr lang="en-CA" sz="1100" b="1" dirty="0">
                <a:solidFill>
                  <a:schemeClr val="accent2">
                    <a:lumMod val="75000"/>
                  </a:schemeClr>
                </a:solidFill>
                <a:latin typeface="Calibri"/>
                <a:ea typeface="Verdana" pitchFamily="34" charset="0"/>
                <a:cs typeface="Calibri"/>
              </a:rPr>
              <a:t>Office Power Compliant</a:t>
            </a:r>
          </a:p>
          <a:p>
            <a:pPr>
              <a:buClr>
                <a:srgbClr val="FFC000"/>
              </a:buClr>
              <a:defRPr/>
            </a:pPr>
            <a:r>
              <a:rPr lang="en-CA" sz="1000" dirty="0">
                <a:solidFill>
                  <a:schemeClr val="bg1"/>
                </a:solidFill>
                <a:latin typeface="Calibri"/>
                <a:ea typeface="Verdana" pitchFamily="34" charset="0"/>
                <a:cs typeface="Calibri"/>
              </a:rPr>
              <a:t>Usage of regular office </a:t>
            </a:r>
            <a:r>
              <a:rPr lang="en-CA" sz="1000" dirty="0" smtClean="0">
                <a:solidFill>
                  <a:schemeClr val="bg1"/>
                </a:solidFill>
                <a:latin typeface="Calibri"/>
                <a:ea typeface="Verdana" pitchFamily="34" charset="0"/>
                <a:cs typeface="Calibri"/>
              </a:rPr>
              <a:t> power (20Amp/110V  or  </a:t>
            </a:r>
            <a:r>
              <a:rPr lang="en-US" sz="1000" dirty="0" smtClean="0">
                <a:latin typeface="Calibri"/>
                <a:cs typeface="Calibri"/>
              </a:rPr>
              <a:t>16A/240V)</a:t>
            </a:r>
            <a:endParaRPr lang="en-CA" sz="1000" dirty="0">
              <a:solidFill>
                <a:schemeClr val="bg1"/>
              </a:solidFill>
              <a:latin typeface="Calibri"/>
              <a:ea typeface="Verdana" pitchFamily="34" charset="0"/>
              <a:cs typeface="Calibri"/>
            </a:endParaRPr>
          </a:p>
          <a:p>
            <a:pPr>
              <a:buClr>
                <a:srgbClr val="FFC000"/>
              </a:buClr>
              <a:defRPr/>
            </a:pPr>
            <a:r>
              <a:rPr lang="en-CA" sz="1000" dirty="0">
                <a:solidFill>
                  <a:schemeClr val="bg1"/>
                </a:solidFill>
                <a:latin typeface="Calibri"/>
                <a:ea typeface="Verdana" pitchFamily="34" charset="0"/>
                <a:cs typeface="Calibri"/>
              </a:rPr>
              <a:t>Superior Power Efficiency (</a:t>
            </a:r>
            <a:r>
              <a:rPr lang="en-CA" sz="1000" dirty="0" smtClean="0">
                <a:solidFill>
                  <a:schemeClr val="bg1"/>
                </a:solidFill>
                <a:latin typeface="Calibri"/>
                <a:ea typeface="Verdana" pitchFamily="34" charset="0"/>
                <a:cs typeface="Calibri"/>
              </a:rPr>
              <a:t>92%+)</a:t>
            </a:r>
            <a:endParaRPr lang="en-CA" sz="1000" dirty="0">
              <a:solidFill>
                <a:schemeClr val="bg1"/>
              </a:solidFill>
              <a:latin typeface="Calibri"/>
              <a:ea typeface="Verdana" pitchFamily="34" charset="0"/>
              <a:cs typeface="Calibri"/>
            </a:endParaRPr>
          </a:p>
          <a:p>
            <a:pPr>
              <a:buClr>
                <a:srgbClr val="FFC000"/>
              </a:buClr>
              <a:defRPr/>
            </a:pPr>
            <a:endParaRPr lang="en-US" sz="1000" dirty="0">
              <a:solidFill>
                <a:schemeClr val="bg1"/>
              </a:solidFill>
              <a:latin typeface="Calibri"/>
              <a:ea typeface="Verdana" pitchFamily="34" charset="0"/>
              <a:cs typeface="Calibri"/>
            </a:endParaRPr>
          </a:p>
        </p:txBody>
      </p:sp>
      <p:cxnSp>
        <p:nvCxnSpPr>
          <p:cNvPr id="16" name="Straight Arrow Connector 23"/>
          <p:cNvCxnSpPr>
            <a:cxnSpLocks noChangeShapeType="1"/>
          </p:cNvCxnSpPr>
          <p:nvPr/>
        </p:nvCxnSpPr>
        <p:spPr bwMode="auto">
          <a:xfrm>
            <a:off x="2728591" y="3505169"/>
            <a:ext cx="484752" cy="1862"/>
          </a:xfrm>
          <a:prstGeom prst="straightConnector1">
            <a:avLst/>
          </a:prstGeom>
          <a:ln w="41275"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23"/>
          <p:cNvCxnSpPr>
            <a:cxnSpLocks noChangeShapeType="1"/>
          </p:cNvCxnSpPr>
          <p:nvPr/>
        </p:nvCxnSpPr>
        <p:spPr bwMode="auto">
          <a:xfrm>
            <a:off x="2728591" y="2131670"/>
            <a:ext cx="484752" cy="1862"/>
          </a:xfrm>
          <a:prstGeom prst="straightConnector1">
            <a:avLst/>
          </a:prstGeom>
          <a:ln w="41275">
            <a:headEnd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 bwMode="auto">
          <a:xfrm>
            <a:off x="6606620" y="3220420"/>
            <a:ext cx="2181400" cy="418753"/>
          </a:xfrm>
          <a:prstGeom prst="roundRect">
            <a:avLst>
              <a:gd name="adj" fmla="val 16485"/>
            </a:avLst>
          </a:prstGeom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buClr>
                <a:srgbClr val="FFC000"/>
              </a:buClr>
              <a:defRPr/>
            </a:pPr>
            <a:r>
              <a:rPr lang="en-CA" sz="1100" b="1" dirty="0">
                <a:solidFill>
                  <a:schemeClr val="accent2">
                    <a:lumMod val="75000"/>
                  </a:schemeClr>
                </a:solidFill>
                <a:latin typeface="Calibri"/>
                <a:ea typeface="Verdana" pitchFamily="34" charset="0"/>
                <a:cs typeface="Calibri"/>
              </a:rPr>
              <a:t>LCD Color Touch Screen</a:t>
            </a:r>
          </a:p>
          <a:p>
            <a:pPr>
              <a:buClr>
                <a:srgbClr val="FFC000"/>
              </a:buClr>
              <a:defRPr/>
            </a:pPr>
            <a:r>
              <a:rPr lang="en-CA" sz="1000" dirty="0">
                <a:solidFill>
                  <a:schemeClr val="bg1"/>
                </a:solidFill>
                <a:latin typeface="Calibri"/>
                <a:ea typeface="Verdana" pitchFamily="34" charset="0"/>
                <a:cs typeface="Calibri"/>
              </a:rPr>
              <a:t>Management Tools</a:t>
            </a:r>
          </a:p>
          <a:p>
            <a:pPr>
              <a:buClr>
                <a:srgbClr val="FFC000"/>
              </a:buClr>
              <a:defRPr/>
            </a:pPr>
            <a:endParaRPr lang="en-US" sz="800" dirty="0">
              <a:solidFill>
                <a:schemeClr val="bg1"/>
              </a:solidFill>
              <a:latin typeface="Calibri"/>
              <a:ea typeface="Verdana" pitchFamily="34" charset="0"/>
              <a:cs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Easy to configure – The Chassis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20" name="Picture 19" descr="Back-view-4-PSU.gif"/>
          <p:cNvPicPr>
            <a:picLocks noChangeAspect="1"/>
          </p:cNvPicPr>
          <p:nvPr/>
        </p:nvPicPr>
        <p:blipFill>
          <a:blip r:embed="rId2" cstate="print"/>
          <a:srcRect b="1298"/>
          <a:stretch>
            <a:fillRect/>
          </a:stretch>
        </p:blipFill>
        <p:spPr>
          <a:xfrm>
            <a:off x="3137434" y="1395352"/>
            <a:ext cx="2882366" cy="4064239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21" name="Rounded Rectangle 20"/>
          <p:cNvSpPr/>
          <p:nvPr/>
        </p:nvSpPr>
        <p:spPr bwMode="auto">
          <a:xfrm>
            <a:off x="437513" y="2379780"/>
            <a:ext cx="2308720" cy="443309"/>
          </a:xfrm>
          <a:prstGeom prst="roundRect">
            <a:avLst>
              <a:gd name="adj" fmla="val 16485"/>
            </a:avLst>
          </a:prstGeom>
          <a:solidFill>
            <a:schemeClr val="tx1">
              <a:alpha val="80000"/>
            </a:schemeClr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/>
          </a:sp3d>
        </p:spPr>
        <p:txBody>
          <a:bodyPr/>
          <a:lstStyle/>
          <a:p>
            <a:pPr>
              <a:buClr>
                <a:srgbClr val="FFC000"/>
              </a:buClr>
              <a:defRPr/>
            </a:pPr>
            <a:r>
              <a:rPr lang="en-CA" sz="1100" b="1" dirty="0" smtClean="0">
                <a:solidFill>
                  <a:schemeClr val="accent2"/>
                </a:solidFill>
                <a:latin typeface="Calibri"/>
                <a:ea typeface="Verdana" pitchFamily="34" charset="0"/>
                <a:cs typeface="Calibri"/>
              </a:rPr>
              <a:t>Zone 1 Power Supply Module</a:t>
            </a:r>
            <a:endParaRPr lang="en-CA" sz="1100" b="1" dirty="0">
              <a:solidFill>
                <a:schemeClr val="accent2"/>
              </a:solidFill>
              <a:latin typeface="Calibri"/>
              <a:ea typeface="Verdana" pitchFamily="34" charset="0"/>
              <a:cs typeface="Calibri"/>
            </a:endParaRPr>
          </a:p>
          <a:p>
            <a:pPr>
              <a:buClr>
                <a:srgbClr val="FFC000"/>
              </a:buClr>
              <a:defRPr/>
            </a:pPr>
            <a:r>
              <a:rPr lang="en-CA" sz="1000" dirty="0" smtClean="0">
                <a:solidFill>
                  <a:schemeClr val="bg1"/>
                </a:solidFill>
                <a:latin typeface="Calibri"/>
                <a:ea typeface="Verdana" pitchFamily="34" charset="0"/>
                <a:cs typeface="Calibri"/>
              </a:rPr>
              <a:t>N+1 (opt. Redundancy)</a:t>
            </a:r>
            <a:endParaRPr lang="en-CA" sz="1000" dirty="0">
              <a:solidFill>
                <a:schemeClr val="bg1"/>
              </a:solidFill>
              <a:latin typeface="Calibri"/>
              <a:ea typeface="Verdana" pitchFamily="34" charset="0"/>
              <a:cs typeface="Calibri"/>
            </a:endParaRPr>
          </a:p>
          <a:p>
            <a:pPr>
              <a:buClr>
                <a:srgbClr val="FFC000"/>
              </a:buClr>
              <a:defRPr/>
            </a:pPr>
            <a:endParaRPr lang="en-US" sz="800" dirty="0">
              <a:solidFill>
                <a:schemeClr val="bg1"/>
              </a:solidFill>
              <a:latin typeface="Calibri"/>
              <a:ea typeface="Verdana" pitchFamily="34" charset="0"/>
              <a:cs typeface="Calibri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6664200" y="3352800"/>
            <a:ext cx="2077848" cy="432600"/>
          </a:xfrm>
          <a:prstGeom prst="roundRect">
            <a:avLst>
              <a:gd name="adj" fmla="val 16485"/>
            </a:avLst>
          </a:prstGeom>
          <a:solidFill>
            <a:schemeClr val="tx1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/>
          </a:sp3d>
        </p:spPr>
        <p:txBody>
          <a:bodyPr/>
          <a:lstStyle/>
          <a:p>
            <a:pPr>
              <a:buClr>
                <a:srgbClr val="FFC000"/>
              </a:buClr>
              <a:defRPr/>
            </a:pPr>
            <a:r>
              <a:rPr lang="en-CA" sz="1100" b="1" dirty="0" smtClean="0">
                <a:solidFill>
                  <a:schemeClr val="accent2"/>
                </a:solidFill>
                <a:latin typeface="Calibri"/>
                <a:ea typeface="Verdana" pitchFamily="34" charset="0"/>
                <a:cs typeface="Calibri"/>
              </a:rPr>
              <a:t>Opt. InfiniBand Switch</a:t>
            </a:r>
          </a:p>
          <a:p>
            <a:pPr>
              <a:buClr>
                <a:srgbClr val="FFC000"/>
              </a:buClr>
              <a:defRPr/>
            </a:pPr>
            <a:r>
              <a:rPr lang="en-CA" sz="1000" dirty="0" smtClean="0">
                <a:solidFill>
                  <a:schemeClr val="bg1"/>
                </a:solidFill>
                <a:latin typeface="Calibri"/>
                <a:ea typeface="Verdana" pitchFamily="34" charset="0"/>
                <a:cs typeface="Calibri"/>
              </a:rPr>
              <a:t>12 or 24 Ports DDR/QDR 4x</a:t>
            </a:r>
            <a:endParaRPr lang="en-US" sz="1000" dirty="0">
              <a:solidFill>
                <a:schemeClr val="bg1"/>
              </a:solidFill>
              <a:latin typeface="Calibri"/>
              <a:ea typeface="Verdana" pitchFamily="34" charset="0"/>
              <a:cs typeface="Calibri"/>
            </a:endParaRPr>
          </a:p>
        </p:txBody>
      </p:sp>
      <p:cxnSp>
        <p:nvCxnSpPr>
          <p:cNvPr id="23" name="Straight Arrow Connector 22"/>
          <p:cNvCxnSpPr>
            <a:cxnSpLocks noChangeShapeType="1"/>
            <a:stCxn id="22" idx="1"/>
            <a:endCxn id="38" idx="3"/>
          </p:cNvCxnSpPr>
          <p:nvPr/>
        </p:nvCxnSpPr>
        <p:spPr bwMode="auto">
          <a:xfrm rot="10800000">
            <a:off x="5816826" y="3505200"/>
            <a:ext cx="847374" cy="63900"/>
          </a:xfrm>
          <a:prstGeom prst="straightConnector1">
            <a:avLst/>
          </a:prstGeom>
          <a:noFill/>
          <a:ln w="25400" algn="ctr">
            <a:solidFill>
              <a:srgbClr val="00CC00">
                <a:alpha val="60000"/>
              </a:srgbClr>
            </a:solidFill>
            <a:round/>
            <a:headEnd/>
            <a:tailEnd type="triangle" w="med" len="med"/>
          </a:ln>
        </p:spPr>
      </p:cxnSp>
      <p:sp>
        <p:nvSpPr>
          <p:cNvPr id="24" name="Rounded Rectangle 23"/>
          <p:cNvSpPr/>
          <p:nvPr/>
        </p:nvSpPr>
        <p:spPr bwMode="auto">
          <a:xfrm>
            <a:off x="3252977" y="1447800"/>
            <a:ext cx="392772" cy="1981199"/>
          </a:xfrm>
          <a:prstGeom prst="roundRect">
            <a:avLst/>
          </a:prstGeom>
          <a:noFill/>
          <a:ln w="28575" cap="flat" cmpd="sng" algn="ctr">
            <a:solidFill>
              <a:srgbClr val="00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25" name="Rounded Rectangle 24"/>
          <p:cNvSpPr/>
          <p:nvPr/>
        </p:nvSpPr>
        <p:spPr bwMode="auto">
          <a:xfrm>
            <a:off x="4800600" y="1676400"/>
            <a:ext cx="609600" cy="3657600"/>
          </a:xfrm>
          <a:prstGeom prst="roundRect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26" name="Rounded Rectangle 25"/>
          <p:cNvSpPr/>
          <p:nvPr/>
        </p:nvSpPr>
        <p:spPr bwMode="auto">
          <a:xfrm>
            <a:off x="3990032" y="1676400"/>
            <a:ext cx="734368" cy="3657600"/>
          </a:xfrm>
          <a:prstGeom prst="roundRect">
            <a:avLst/>
          </a:prstGeom>
          <a:noFill/>
          <a:ln w="28575" cap="flat" cmpd="sng" algn="ctr">
            <a:solidFill>
              <a:srgbClr val="FF33CC">
                <a:alpha val="69804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27" name="Rounded Rectangle 26"/>
          <p:cNvSpPr/>
          <p:nvPr/>
        </p:nvSpPr>
        <p:spPr bwMode="auto">
          <a:xfrm>
            <a:off x="3657599" y="4495800"/>
            <a:ext cx="267495" cy="404123"/>
          </a:xfrm>
          <a:prstGeom prst="roundRect">
            <a:avLst/>
          </a:prstGeom>
          <a:noFill/>
          <a:ln w="28575" cap="flat" cmpd="sng" algn="ctr">
            <a:solidFill>
              <a:srgbClr val="00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28" name="Rounded Rectangle 27"/>
          <p:cNvSpPr/>
          <p:nvPr/>
        </p:nvSpPr>
        <p:spPr bwMode="auto">
          <a:xfrm>
            <a:off x="3630348" y="4953000"/>
            <a:ext cx="283482" cy="401855"/>
          </a:xfrm>
          <a:prstGeom prst="roundRect">
            <a:avLst/>
          </a:prstGeom>
          <a:noFill/>
          <a:ln w="28575" cap="flat" cmpd="sng" algn="ctr">
            <a:solidFill>
              <a:srgbClr val="FF33CC">
                <a:alpha val="69804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cxnSp>
        <p:nvCxnSpPr>
          <p:cNvPr id="29" name="Shape 48"/>
          <p:cNvCxnSpPr>
            <a:stCxn id="31" idx="3"/>
            <a:endCxn id="27" idx="1"/>
          </p:cNvCxnSpPr>
          <p:nvPr/>
        </p:nvCxnSpPr>
        <p:spPr bwMode="auto">
          <a:xfrm>
            <a:off x="2752647" y="3193455"/>
            <a:ext cx="904953" cy="1504407"/>
          </a:xfrm>
          <a:prstGeom prst="bentConnector3">
            <a:avLst>
              <a:gd name="adj1" fmla="val 42632"/>
            </a:avLst>
          </a:prstGeom>
          <a:solidFill>
            <a:schemeClr val="accent1"/>
          </a:solidFill>
          <a:ln w="28575" cap="flat" cmpd="sng" algn="ctr">
            <a:solidFill>
              <a:srgbClr val="00CC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30" name="Shape 52"/>
          <p:cNvCxnSpPr>
            <a:stCxn id="21" idx="3"/>
            <a:endCxn id="24" idx="1"/>
          </p:cNvCxnSpPr>
          <p:nvPr/>
        </p:nvCxnSpPr>
        <p:spPr bwMode="auto">
          <a:xfrm flipV="1">
            <a:off x="2746233" y="2438400"/>
            <a:ext cx="506744" cy="163035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28575" cap="flat" cmpd="sng" algn="ctr">
            <a:solidFill>
              <a:srgbClr val="00CC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1" name="Rounded Rectangle 30"/>
          <p:cNvSpPr/>
          <p:nvPr/>
        </p:nvSpPr>
        <p:spPr bwMode="auto">
          <a:xfrm>
            <a:off x="443927" y="2971800"/>
            <a:ext cx="2308720" cy="443309"/>
          </a:xfrm>
          <a:prstGeom prst="roundRect">
            <a:avLst>
              <a:gd name="adj" fmla="val 16485"/>
            </a:avLst>
          </a:prstGeom>
          <a:solidFill>
            <a:schemeClr val="tx1">
              <a:alpha val="80000"/>
            </a:schemeClr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/>
          </a:sp3d>
        </p:spPr>
        <p:txBody>
          <a:bodyPr/>
          <a:lstStyle/>
          <a:p>
            <a:pPr>
              <a:buClr>
                <a:srgbClr val="FFC000"/>
              </a:buClr>
              <a:defRPr/>
            </a:pPr>
            <a:r>
              <a:rPr lang="en-CA" sz="1100" b="1" dirty="0" smtClean="0">
                <a:solidFill>
                  <a:schemeClr val="accent2"/>
                </a:solidFill>
                <a:latin typeface="Calibri"/>
                <a:ea typeface="Verdana" pitchFamily="34" charset="0"/>
                <a:cs typeface="Calibri"/>
              </a:rPr>
              <a:t>Zone 1 Power Outlet</a:t>
            </a:r>
            <a:endParaRPr lang="en-CA" sz="1100" b="1" dirty="0">
              <a:solidFill>
                <a:schemeClr val="accent2"/>
              </a:solidFill>
              <a:latin typeface="Calibri"/>
              <a:ea typeface="Verdana" pitchFamily="34" charset="0"/>
              <a:cs typeface="Calibri"/>
            </a:endParaRPr>
          </a:p>
          <a:p>
            <a:pPr>
              <a:buClr>
                <a:srgbClr val="FFC000"/>
              </a:buClr>
              <a:defRPr/>
            </a:pPr>
            <a:r>
              <a:rPr lang="en-CA" sz="1000" dirty="0" smtClean="0">
                <a:solidFill>
                  <a:schemeClr val="bg1"/>
                </a:solidFill>
                <a:latin typeface="Calibri"/>
                <a:ea typeface="Verdana" pitchFamily="34" charset="0"/>
                <a:cs typeface="Calibri"/>
              </a:rPr>
              <a:t>20Amp 110/240V</a:t>
            </a:r>
            <a:endParaRPr lang="en-CA" sz="1000" dirty="0">
              <a:solidFill>
                <a:schemeClr val="bg1"/>
              </a:solidFill>
              <a:latin typeface="Calibri"/>
              <a:ea typeface="Verdana" pitchFamily="34" charset="0"/>
              <a:cs typeface="Calibri"/>
            </a:endParaRPr>
          </a:p>
          <a:p>
            <a:pPr>
              <a:buClr>
                <a:srgbClr val="FFC000"/>
              </a:buClr>
              <a:defRPr/>
            </a:pPr>
            <a:endParaRPr lang="en-US" sz="800" dirty="0">
              <a:solidFill>
                <a:schemeClr val="bg1"/>
              </a:solidFill>
              <a:latin typeface="Calibri"/>
              <a:ea typeface="Verdana" pitchFamily="34" charset="0"/>
              <a:cs typeface="Calibri"/>
            </a:endParaRPr>
          </a:p>
        </p:txBody>
      </p:sp>
      <p:sp>
        <p:nvSpPr>
          <p:cNvPr id="32" name="Rounded Rectangle 31"/>
          <p:cNvSpPr/>
          <p:nvPr/>
        </p:nvSpPr>
        <p:spPr bwMode="auto">
          <a:xfrm>
            <a:off x="6215728" y="4459224"/>
            <a:ext cx="2616550" cy="569976"/>
          </a:xfrm>
          <a:prstGeom prst="roundRect">
            <a:avLst>
              <a:gd name="adj" fmla="val 16485"/>
            </a:avLst>
          </a:prstGeom>
          <a:solidFill>
            <a:schemeClr val="tx1">
              <a:alpha val="80000"/>
            </a:schemeClr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/>
          </a:sp3d>
        </p:spPr>
        <p:txBody>
          <a:bodyPr/>
          <a:lstStyle/>
          <a:p>
            <a:pPr>
              <a:buClr>
                <a:srgbClr val="FFC000"/>
              </a:buClr>
              <a:defRPr/>
            </a:pPr>
            <a:r>
              <a:rPr lang="en-CA" sz="1100" b="1" dirty="0" smtClean="0">
                <a:solidFill>
                  <a:schemeClr val="accent2"/>
                </a:solidFill>
                <a:latin typeface="Calibri"/>
                <a:ea typeface="Verdana" pitchFamily="34" charset="0"/>
                <a:cs typeface="Calibri"/>
              </a:rPr>
              <a:t>Zone 1 – 4 Nodes Slot</a:t>
            </a:r>
            <a:endParaRPr lang="en-CA" sz="1100" b="1" dirty="0">
              <a:solidFill>
                <a:schemeClr val="accent2"/>
              </a:solidFill>
              <a:latin typeface="Calibri"/>
              <a:ea typeface="Verdana" pitchFamily="34" charset="0"/>
              <a:cs typeface="Calibri"/>
            </a:endParaRPr>
          </a:p>
          <a:p>
            <a:pPr>
              <a:buClr>
                <a:srgbClr val="FFC000"/>
              </a:buClr>
              <a:defRPr/>
            </a:pPr>
            <a:r>
              <a:rPr lang="en-CA" sz="1000" dirty="0" smtClean="0">
                <a:solidFill>
                  <a:schemeClr val="bg1"/>
                </a:solidFill>
                <a:latin typeface="Calibri"/>
                <a:ea typeface="Verdana" pitchFamily="34" charset="0"/>
                <a:cs typeface="Calibri"/>
              </a:rPr>
              <a:t>Accepts any Compute/Visualization/GPU- Compute/Storage Node</a:t>
            </a:r>
            <a:endParaRPr lang="en-CA" sz="1000" dirty="0">
              <a:solidFill>
                <a:schemeClr val="bg1"/>
              </a:solidFill>
              <a:latin typeface="Calibri"/>
              <a:ea typeface="Verdana" pitchFamily="34" charset="0"/>
              <a:cs typeface="Calibri"/>
            </a:endParaRPr>
          </a:p>
          <a:p>
            <a:pPr>
              <a:buClr>
                <a:srgbClr val="FFC000"/>
              </a:buClr>
              <a:defRPr/>
            </a:pPr>
            <a:endParaRPr lang="en-US" sz="800" dirty="0">
              <a:solidFill>
                <a:schemeClr val="bg1"/>
              </a:solidFill>
              <a:latin typeface="Calibri"/>
              <a:ea typeface="Verdana" pitchFamily="34" charset="0"/>
              <a:cs typeface="Calibri"/>
            </a:endParaRPr>
          </a:p>
        </p:txBody>
      </p:sp>
      <p:cxnSp>
        <p:nvCxnSpPr>
          <p:cNvPr id="33" name="Shape 32"/>
          <p:cNvCxnSpPr>
            <a:stCxn id="32" idx="1"/>
            <a:endCxn id="25" idx="2"/>
          </p:cNvCxnSpPr>
          <p:nvPr/>
        </p:nvCxnSpPr>
        <p:spPr bwMode="auto">
          <a:xfrm rot="10800000" flipV="1">
            <a:off x="5105400" y="4744212"/>
            <a:ext cx="1110328" cy="589788"/>
          </a:xfrm>
          <a:prstGeom prst="bentConnector4">
            <a:avLst>
              <a:gd name="adj1" fmla="val 36274"/>
              <a:gd name="adj2" fmla="val 138760"/>
            </a:avLst>
          </a:prstGeom>
          <a:solidFill>
            <a:schemeClr val="accent1"/>
          </a:solidFill>
          <a:ln w="28575" cap="flat" cmpd="sng" algn="ctr">
            <a:solidFill>
              <a:srgbClr val="00CC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34" name="Shape 48"/>
          <p:cNvCxnSpPr>
            <a:stCxn id="35" idx="3"/>
            <a:endCxn id="28" idx="1"/>
          </p:cNvCxnSpPr>
          <p:nvPr/>
        </p:nvCxnSpPr>
        <p:spPr bwMode="auto">
          <a:xfrm>
            <a:off x="2752647" y="4121745"/>
            <a:ext cx="877701" cy="1032182"/>
          </a:xfrm>
          <a:prstGeom prst="bentConnector3">
            <a:avLst>
              <a:gd name="adj1" fmla="val 35892"/>
            </a:avLst>
          </a:prstGeom>
          <a:solidFill>
            <a:schemeClr val="accent1"/>
          </a:solidFill>
          <a:ln w="28575" cap="flat" cmpd="sng" algn="ctr">
            <a:solidFill>
              <a:srgbClr val="FF33CC">
                <a:alpha val="69804"/>
              </a:srgb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5" name="Rounded Rectangle 34"/>
          <p:cNvSpPr/>
          <p:nvPr/>
        </p:nvSpPr>
        <p:spPr bwMode="auto">
          <a:xfrm>
            <a:off x="443927" y="3900091"/>
            <a:ext cx="2308720" cy="443309"/>
          </a:xfrm>
          <a:prstGeom prst="roundRect">
            <a:avLst>
              <a:gd name="adj" fmla="val 16485"/>
            </a:avLst>
          </a:prstGeom>
          <a:solidFill>
            <a:schemeClr val="tx1">
              <a:alpha val="69804"/>
            </a:schemeClr>
          </a:solidFill>
          <a:ln w="38100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/>
          </a:sp3d>
        </p:spPr>
        <p:txBody>
          <a:bodyPr/>
          <a:lstStyle/>
          <a:p>
            <a:pPr>
              <a:buClr>
                <a:srgbClr val="FFC000"/>
              </a:buClr>
              <a:defRPr/>
            </a:pPr>
            <a:r>
              <a:rPr lang="en-CA" sz="1100" b="1" dirty="0" smtClean="0">
                <a:solidFill>
                  <a:schemeClr val="accent2"/>
                </a:solidFill>
                <a:latin typeface="Calibri"/>
                <a:ea typeface="Verdana" pitchFamily="34" charset="0"/>
                <a:cs typeface="Calibri"/>
              </a:rPr>
              <a:t>Zone 2 Power Outlet</a:t>
            </a:r>
            <a:endParaRPr lang="en-CA" sz="1100" b="1" dirty="0">
              <a:solidFill>
                <a:schemeClr val="accent2"/>
              </a:solidFill>
              <a:latin typeface="Calibri"/>
              <a:ea typeface="Verdana" pitchFamily="34" charset="0"/>
              <a:cs typeface="Calibri"/>
            </a:endParaRPr>
          </a:p>
          <a:p>
            <a:pPr>
              <a:buClr>
                <a:srgbClr val="FFC000"/>
              </a:buClr>
              <a:defRPr/>
            </a:pPr>
            <a:r>
              <a:rPr lang="en-CA" sz="1000" dirty="0" smtClean="0">
                <a:solidFill>
                  <a:schemeClr val="bg1"/>
                </a:solidFill>
                <a:latin typeface="Calibri"/>
                <a:ea typeface="Verdana" pitchFamily="34" charset="0"/>
                <a:cs typeface="Calibri"/>
              </a:rPr>
              <a:t>20Amp 110/240V</a:t>
            </a:r>
            <a:endParaRPr lang="en-CA" sz="1000" dirty="0">
              <a:solidFill>
                <a:schemeClr val="bg1"/>
              </a:solidFill>
              <a:latin typeface="Calibri"/>
              <a:ea typeface="Verdana" pitchFamily="34" charset="0"/>
              <a:cs typeface="Calibri"/>
            </a:endParaRPr>
          </a:p>
          <a:p>
            <a:pPr>
              <a:buClr>
                <a:srgbClr val="FFC000"/>
              </a:buClr>
              <a:defRPr/>
            </a:pPr>
            <a:endParaRPr lang="en-US" sz="800" dirty="0">
              <a:solidFill>
                <a:schemeClr val="bg1"/>
              </a:solidFill>
              <a:latin typeface="Calibri"/>
              <a:ea typeface="Verdana" pitchFamily="34" charset="0"/>
              <a:cs typeface="Calibri"/>
            </a:endParaRPr>
          </a:p>
        </p:txBody>
      </p:sp>
      <p:sp>
        <p:nvSpPr>
          <p:cNvPr id="36" name="Rounded Rectangle 35"/>
          <p:cNvSpPr/>
          <p:nvPr/>
        </p:nvSpPr>
        <p:spPr bwMode="auto">
          <a:xfrm>
            <a:off x="443927" y="4540048"/>
            <a:ext cx="2308720" cy="443309"/>
          </a:xfrm>
          <a:prstGeom prst="roundRect">
            <a:avLst>
              <a:gd name="adj" fmla="val 16485"/>
            </a:avLst>
          </a:prstGeom>
          <a:solidFill>
            <a:schemeClr val="tx1">
              <a:alpha val="69804"/>
            </a:schemeClr>
          </a:solidFill>
          <a:ln w="38100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/>
          </a:sp3d>
        </p:spPr>
        <p:txBody>
          <a:bodyPr/>
          <a:lstStyle/>
          <a:p>
            <a:pPr>
              <a:buClr>
                <a:srgbClr val="FFC000"/>
              </a:buClr>
              <a:defRPr/>
            </a:pPr>
            <a:r>
              <a:rPr lang="en-CA" sz="1100" b="1" dirty="0" smtClean="0">
                <a:solidFill>
                  <a:schemeClr val="accent2"/>
                </a:solidFill>
                <a:latin typeface="Calibri"/>
                <a:ea typeface="Verdana" pitchFamily="34" charset="0"/>
                <a:cs typeface="Calibri"/>
              </a:rPr>
              <a:t>Zone 2 Power Supply Module</a:t>
            </a:r>
            <a:endParaRPr lang="en-CA" sz="1100" b="1" dirty="0">
              <a:solidFill>
                <a:schemeClr val="accent2"/>
              </a:solidFill>
              <a:latin typeface="Calibri"/>
              <a:ea typeface="Verdana" pitchFamily="34" charset="0"/>
              <a:cs typeface="Calibri"/>
            </a:endParaRPr>
          </a:p>
          <a:p>
            <a:pPr>
              <a:buClr>
                <a:srgbClr val="FFC000"/>
              </a:buClr>
              <a:defRPr/>
            </a:pPr>
            <a:r>
              <a:rPr lang="en-CA" sz="1000" dirty="0" smtClean="0">
                <a:solidFill>
                  <a:schemeClr val="bg1"/>
                </a:solidFill>
                <a:latin typeface="Calibri"/>
                <a:ea typeface="Verdana" pitchFamily="34" charset="0"/>
                <a:cs typeface="Calibri"/>
              </a:rPr>
              <a:t>N+1 (opt. Redundancy)</a:t>
            </a:r>
            <a:endParaRPr lang="en-CA" sz="1000" dirty="0">
              <a:solidFill>
                <a:schemeClr val="bg1"/>
              </a:solidFill>
              <a:latin typeface="Calibri"/>
              <a:ea typeface="Verdana" pitchFamily="34" charset="0"/>
              <a:cs typeface="Calibri"/>
            </a:endParaRPr>
          </a:p>
          <a:p>
            <a:pPr>
              <a:buClr>
                <a:srgbClr val="FFC000"/>
              </a:buClr>
              <a:defRPr/>
            </a:pPr>
            <a:endParaRPr lang="en-US" sz="800" dirty="0">
              <a:solidFill>
                <a:schemeClr val="bg1"/>
              </a:solidFill>
              <a:latin typeface="Calibri"/>
              <a:ea typeface="Verdana" pitchFamily="34" charset="0"/>
              <a:cs typeface="Calibri"/>
            </a:endParaRPr>
          </a:p>
        </p:txBody>
      </p:sp>
      <p:cxnSp>
        <p:nvCxnSpPr>
          <p:cNvPr id="37" name="Shape 67"/>
          <p:cNvCxnSpPr>
            <a:stCxn id="36" idx="2"/>
          </p:cNvCxnSpPr>
          <p:nvPr/>
        </p:nvCxnSpPr>
        <p:spPr bwMode="auto">
          <a:xfrm rot="16200000" flipH="1">
            <a:off x="2279161" y="4302484"/>
            <a:ext cx="489328" cy="1851076"/>
          </a:xfrm>
          <a:prstGeom prst="bentConnector3">
            <a:avLst>
              <a:gd name="adj1" fmla="val 152855"/>
            </a:avLst>
          </a:prstGeom>
          <a:solidFill>
            <a:schemeClr val="accent1"/>
          </a:solidFill>
          <a:ln w="28575" cap="flat" cmpd="sng" algn="ctr">
            <a:solidFill>
              <a:srgbClr val="FF33CC">
                <a:alpha val="69804"/>
              </a:srgb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8" name="Rounded Rectangle 37"/>
          <p:cNvSpPr/>
          <p:nvPr/>
        </p:nvSpPr>
        <p:spPr bwMode="auto">
          <a:xfrm>
            <a:off x="5486400" y="1676400"/>
            <a:ext cx="330426" cy="3657600"/>
          </a:xfrm>
          <a:prstGeom prst="roundRect">
            <a:avLst/>
          </a:prstGeom>
          <a:noFill/>
          <a:ln w="28575" cap="flat" cmpd="sng" algn="ctr">
            <a:solidFill>
              <a:srgbClr val="00CC00">
                <a:alpha val="6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39" name="Rounded Rectangle 38"/>
          <p:cNvSpPr/>
          <p:nvPr/>
        </p:nvSpPr>
        <p:spPr bwMode="auto">
          <a:xfrm>
            <a:off x="6215728" y="5195491"/>
            <a:ext cx="2616550" cy="595709"/>
          </a:xfrm>
          <a:prstGeom prst="roundRect">
            <a:avLst>
              <a:gd name="adj" fmla="val 16485"/>
            </a:avLst>
          </a:prstGeom>
          <a:solidFill>
            <a:schemeClr val="tx1"/>
          </a:solidFill>
          <a:ln w="38100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/>
          </a:sp3d>
        </p:spPr>
        <p:txBody>
          <a:bodyPr/>
          <a:lstStyle/>
          <a:p>
            <a:pPr>
              <a:buClr>
                <a:srgbClr val="FFC000"/>
              </a:buClr>
              <a:defRPr/>
            </a:pPr>
            <a:r>
              <a:rPr lang="en-CA" sz="1100" b="1" dirty="0" smtClean="0">
                <a:solidFill>
                  <a:schemeClr val="accent2"/>
                </a:solidFill>
                <a:latin typeface="Calibri"/>
                <a:ea typeface="Verdana" pitchFamily="34" charset="0"/>
                <a:cs typeface="Calibri"/>
              </a:rPr>
              <a:t>Zone 2 – 4 Nodes Slot</a:t>
            </a:r>
            <a:endParaRPr lang="en-CA" sz="1100" b="1" dirty="0">
              <a:solidFill>
                <a:schemeClr val="accent2"/>
              </a:solidFill>
              <a:latin typeface="Calibri"/>
              <a:ea typeface="Verdana" pitchFamily="34" charset="0"/>
              <a:cs typeface="Calibri"/>
            </a:endParaRPr>
          </a:p>
          <a:p>
            <a:pPr>
              <a:buClr>
                <a:srgbClr val="FFC000"/>
              </a:buClr>
              <a:defRPr/>
            </a:pPr>
            <a:r>
              <a:rPr lang="en-CA" sz="1000" dirty="0" smtClean="0">
                <a:solidFill>
                  <a:schemeClr val="bg1"/>
                </a:solidFill>
                <a:latin typeface="Calibri"/>
                <a:ea typeface="Verdana" pitchFamily="34" charset="0"/>
                <a:cs typeface="Calibri"/>
              </a:rPr>
              <a:t>Accepts any Compute/Visualization/GPU- Compute/Storage Node</a:t>
            </a:r>
          </a:p>
          <a:p>
            <a:pPr>
              <a:buClr>
                <a:srgbClr val="FFC000"/>
              </a:buClr>
              <a:defRPr/>
            </a:pPr>
            <a:endParaRPr lang="en-US" sz="1000" dirty="0">
              <a:solidFill>
                <a:schemeClr val="bg1"/>
              </a:solidFill>
              <a:latin typeface="Calibri"/>
              <a:ea typeface="Verdana" pitchFamily="34" charset="0"/>
              <a:cs typeface="Calibri"/>
            </a:endParaRPr>
          </a:p>
        </p:txBody>
      </p:sp>
      <p:cxnSp>
        <p:nvCxnSpPr>
          <p:cNvPr id="40" name="Shape 67"/>
          <p:cNvCxnSpPr>
            <a:stCxn id="39" idx="2"/>
            <a:endCxn id="26" idx="2"/>
          </p:cNvCxnSpPr>
          <p:nvPr/>
        </p:nvCxnSpPr>
        <p:spPr bwMode="auto">
          <a:xfrm rot="5400000" flipH="1">
            <a:off x="5712010" y="3979207"/>
            <a:ext cx="457200" cy="3166787"/>
          </a:xfrm>
          <a:prstGeom prst="bentConnector3">
            <a:avLst>
              <a:gd name="adj1" fmla="val -50000"/>
            </a:avLst>
          </a:prstGeom>
          <a:solidFill>
            <a:schemeClr val="accent1"/>
          </a:solidFill>
          <a:ln w="28575" cap="flat" cmpd="sng" algn="ctr">
            <a:solidFill>
              <a:srgbClr val="FF33CC">
                <a:alpha val="69804"/>
              </a:srgb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1" name="Rounded Rectangle 40"/>
          <p:cNvSpPr/>
          <p:nvPr/>
        </p:nvSpPr>
        <p:spPr bwMode="auto">
          <a:xfrm>
            <a:off x="443927" y="1549536"/>
            <a:ext cx="2308720" cy="443309"/>
          </a:xfrm>
          <a:prstGeom prst="roundRect">
            <a:avLst>
              <a:gd name="adj" fmla="val 16485"/>
            </a:avLst>
          </a:prstGeom>
          <a:solidFill>
            <a:schemeClr val="tx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/>
          </a:sp3d>
        </p:spPr>
        <p:txBody>
          <a:bodyPr/>
          <a:lstStyle/>
          <a:p>
            <a:pPr>
              <a:buClr>
                <a:srgbClr val="FFC000"/>
              </a:buClr>
              <a:defRPr/>
            </a:pPr>
            <a:r>
              <a:rPr lang="en-CA" sz="1100" b="1" dirty="0" smtClean="0">
                <a:solidFill>
                  <a:schemeClr val="accent2"/>
                </a:solidFill>
                <a:latin typeface="Calibri"/>
                <a:ea typeface="Verdana" pitchFamily="34" charset="0"/>
                <a:cs typeface="Calibri"/>
              </a:rPr>
              <a:t>Std. 16 Ports Gigabit Switch</a:t>
            </a:r>
            <a:endParaRPr lang="en-CA" sz="1100" b="1" dirty="0">
              <a:solidFill>
                <a:schemeClr val="accent2"/>
              </a:solidFill>
              <a:latin typeface="Calibri"/>
              <a:ea typeface="Verdana" pitchFamily="34" charset="0"/>
              <a:cs typeface="Calibri"/>
            </a:endParaRPr>
          </a:p>
          <a:p>
            <a:pPr>
              <a:buClr>
                <a:srgbClr val="FFC000"/>
              </a:buClr>
              <a:defRPr/>
            </a:pPr>
            <a:r>
              <a:rPr lang="en-CA" sz="1000" dirty="0" smtClean="0">
                <a:solidFill>
                  <a:schemeClr val="bg1"/>
                </a:solidFill>
                <a:latin typeface="Calibri"/>
                <a:ea typeface="Verdana" pitchFamily="34" charset="0"/>
                <a:cs typeface="Calibri"/>
              </a:rPr>
              <a:t>Unmanaged Layer 2</a:t>
            </a:r>
            <a:endParaRPr lang="en-CA" sz="1000" dirty="0">
              <a:solidFill>
                <a:schemeClr val="bg1"/>
              </a:solidFill>
              <a:latin typeface="Calibri"/>
              <a:ea typeface="Verdana" pitchFamily="34" charset="0"/>
              <a:cs typeface="Calibri"/>
            </a:endParaRPr>
          </a:p>
          <a:p>
            <a:pPr>
              <a:buClr>
                <a:srgbClr val="FFC000"/>
              </a:buClr>
              <a:defRPr/>
            </a:pPr>
            <a:endParaRPr lang="en-US" sz="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Verdana" pitchFamily="34" charset="0"/>
              <a:cs typeface="Calibri"/>
            </a:endParaRPr>
          </a:p>
        </p:txBody>
      </p:sp>
      <p:cxnSp>
        <p:nvCxnSpPr>
          <p:cNvPr id="42" name="Shape 52"/>
          <p:cNvCxnSpPr>
            <a:stCxn id="41" idx="0"/>
            <a:endCxn id="43" idx="0"/>
          </p:cNvCxnSpPr>
          <p:nvPr/>
        </p:nvCxnSpPr>
        <p:spPr bwMode="auto">
          <a:xfrm rot="16200000" flipH="1">
            <a:off x="2533469" y="614353"/>
            <a:ext cx="323297" cy="2193663"/>
          </a:xfrm>
          <a:prstGeom prst="bentConnector3">
            <a:avLst>
              <a:gd name="adj1" fmla="val -70709"/>
            </a:avLst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3" name="Rounded Rectangle 42"/>
          <p:cNvSpPr/>
          <p:nvPr/>
        </p:nvSpPr>
        <p:spPr bwMode="auto">
          <a:xfrm>
            <a:off x="3657599" y="1872832"/>
            <a:ext cx="268701" cy="2470566"/>
          </a:xfrm>
          <a:prstGeom prst="round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44" name="Rounded Rectangle 43"/>
          <p:cNvSpPr/>
          <p:nvPr/>
        </p:nvSpPr>
        <p:spPr bwMode="auto">
          <a:xfrm>
            <a:off x="6677473" y="1468710"/>
            <a:ext cx="2077848" cy="598510"/>
          </a:xfrm>
          <a:prstGeom prst="roundRect">
            <a:avLst>
              <a:gd name="adj" fmla="val 16485"/>
            </a:avLst>
          </a:prstGeom>
          <a:solidFill>
            <a:schemeClr val="tx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/>
          </a:sp3d>
        </p:spPr>
        <p:txBody>
          <a:bodyPr/>
          <a:lstStyle/>
          <a:p>
            <a:pPr>
              <a:buClr>
                <a:srgbClr val="FFC000"/>
              </a:buClr>
              <a:defRPr/>
            </a:pPr>
            <a:r>
              <a:rPr lang="en-CA" sz="1100" b="1" dirty="0" smtClean="0">
                <a:solidFill>
                  <a:schemeClr val="accent2"/>
                </a:solidFill>
                <a:latin typeface="Calibri"/>
                <a:ea typeface="Verdana" pitchFamily="34" charset="0"/>
                <a:cs typeface="Calibri"/>
              </a:rPr>
              <a:t>External Ports</a:t>
            </a:r>
          </a:p>
          <a:p>
            <a:pPr>
              <a:buClr>
                <a:srgbClr val="FFC000"/>
              </a:buClr>
              <a:defRPr/>
            </a:pPr>
            <a:r>
              <a:rPr lang="en-CA" sz="1000" dirty="0" smtClean="0">
                <a:solidFill>
                  <a:schemeClr val="bg1"/>
                </a:solidFill>
                <a:latin typeface="Calibri"/>
                <a:ea typeface="Verdana" pitchFamily="34" charset="0"/>
                <a:cs typeface="Calibri"/>
              </a:rPr>
              <a:t>2 x RJ45</a:t>
            </a:r>
          </a:p>
          <a:p>
            <a:pPr>
              <a:buClr>
                <a:srgbClr val="FFC000"/>
              </a:buClr>
              <a:defRPr/>
            </a:pPr>
            <a:r>
              <a:rPr lang="en-CA" sz="1000" dirty="0" smtClean="0">
                <a:solidFill>
                  <a:schemeClr val="bg1"/>
                </a:solidFill>
                <a:latin typeface="Calibri"/>
                <a:ea typeface="Verdana" pitchFamily="34" charset="0"/>
                <a:cs typeface="Calibri"/>
              </a:rPr>
              <a:t>3 x USB</a:t>
            </a:r>
            <a:endParaRPr lang="en-US" sz="1000" dirty="0">
              <a:solidFill>
                <a:schemeClr val="bg1"/>
              </a:solidFill>
              <a:latin typeface="Calibri"/>
              <a:ea typeface="Verdana" pitchFamily="34" charset="0"/>
              <a:cs typeface="Calibri"/>
            </a:endParaRPr>
          </a:p>
        </p:txBody>
      </p:sp>
      <p:sp>
        <p:nvSpPr>
          <p:cNvPr id="45" name="Rounded Rectangle 44"/>
          <p:cNvSpPr/>
          <p:nvPr/>
        </p:nvSpPr>
        <p:spPr bwMode="auto">
          <a:xfrm>
            <a:off x="4060921" y="1447800"/>
            <a:ext cx="1425479" cy="152400"/>
          </a:xfrm>
          <a:prstGeom prst="round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cxnSp>
        <p:nvCxnSpPr>
          <p:cNvPr id="46" name="Shape 59"/>
          <p:cNvCxnSpPr>
            <a:stCxn id="44" idx="1"/>
            <a:endCxn id="45" idx="0"/>
          </p:cNvCxnSpPr>
          <p:nvPr/>
        </p:nvCxnSpPr>
        <p:spPr bwMode="auto">
          <a:xfrm rot="10800000">
            <a:off x="4773661" y="1447801"/>
            <a:ext cx="1903812" cy="320165"/>
          </a:xfrm>
          <a:prstGeom prst="bentConnector4">
            <a:avLst>
              <a:gd name="adj1" fmla="val 31281"/>
              <a:gd name="adj2" fmla="val 171401"/>
            </a:avLst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7" name="TextBox 46"/>
          <p:cNvSpPr txBox="1"/>
          <p:nvPr/>
        </p:nvSpPr>
        <p:spPr>
          <a:xfrm>
            <a:off x="2667000" y="6172200"/>
            <a:ext cx="647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595959"/>
                </a:solidFill>
                <a:latin typeface="Calibri"/>
                <a:cs typeface="Calibri"/>
              </a:rPr>
              <a:t>8 Blade slots in total per chassis</a:t>
            </a:r>
            <a:endParaRPr lang="en-US" sz="2400" dirty="0">
              <a:solidFill>
                <a:srgbClr val="595959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Easy to configure – The blades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5000" y="1524000"/>
            <a:ext cx="405752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595959"/>
                </a:solidFill>
                <a:latin typeface="Calibri"/>
                <a:cs typeface="Calibri"/>
              </a:rPr>
              <a:t>Compute Blade</a:t>
            </a:r>
          </a:p>
          <a:p>
            <a:r>
              <a:rPr lang="en-US" dirty="0" smtClean="0">
                <a:solidFill>
                  <a:srgbClr val="595959"/>
                </a:solidFill>
                <a:latin typeface="Calibri"/>
                <a:cs typeface="Calibri"/>
              </a:rPr>
              <a:t>Dual socket Intel 5500 blade (8 Cores)</a:t>
            </a:r>
          </a:p>
          <a:p>
            <a:r>
              <a:rPr lang="en-US" dirty="0" smtClean="0">
                <a:solidFill>
                  <a:srgbClr val="595959"/>
                </a:solidFill>
                <a:latin typeface="Calibri"/>
                <a:cs typeface="Calibri"/>
              </a:rPr>
              <a:t>On board Infiniband and Gigabit Ethernet</a:t>
            </a:r>
          </a:p>
          <a:p>
            <a:r>
              <a:rPr lang="en-US" dirty="0" smtClean="0">
                <a:solidFill>
                  <a:srgbClr val="595959"/>
                </a:solidFill>
                <a:latin typeface="Calibri"/>
                <a:cs typeface="Calibri"/>
              </a:rPr>
              <a:t>Up to 96 GB memory</a:t>
            </a:r>
          </a:p>
          <a:p>
            <a:r>
              <a:rPr lang="en-US" dirty="0" smtClean="0">
                <a:solidFill>
                  <a:srgbClr val="595959"/>
                </a:solidFill>
                <a:latin typeface="Calibri"/>
                <a:cs typeface="Calibri"/>
              </a:rPr>
              <a:t>Maximum of 8 per CX1 chassis</a:t>
            </a:r>
            <a:endParaRPr lang="en-US" dirty="0">
              <a:solidFill>
                <a:srgbClr val="595959"/>
              </a:solidFill>
              <a:latin typeface="Calibri"/>
              <a:cs typeface="Calibri"/>
            </a:endParaRPr>
          </a:p>
        </p:txBody>
      </p:sp>
      <p:pic>
        <p:nvPicPr>
          <p:cNvPr id="5" name="Picture 4" descr="S1-front-1.g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590800" y="4357081"/>
            <a:ext cx="1020009" cy="2043719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3886200" y="4494073"/>
            <a:ext cx="4057521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595959"/>
                </a:solidFill>
                <a:latin typeface="Calibri"/>
                <a:cs typeface="Calibri"/>
              </a:rPr>
              <a:t>Visualization  Blade</a:t>
            </a:r>
          </a:p>
          <a:p>
            <a:r>
              <a:rPr lang="en-US" dirty="0" smtClean="0">
                <a:solidFill>
                  <a:srgbClr val="595959"/>
                </a:solidFill>
                <a:latin typeface="Calibri"/>
                <a:cs typeface="Calibri"/>
              </a:rPr>
              <a:t>Dual socket Intel 5500 blade (8 Cores)</a:t>
            </a:r>
          </a:p>
          <a:p>
            <a:r>
              <a:rPr lang="en-US" dirty="0" smtClean="0">
                <a:solidFill>
                  <a:srgbClr val="595959"/>
                </a:solidFill>
                <a:latin typeface="Calibri"/>
                <a:cs typeface="Calibri"/>
              </a:rPr>
              <a:t>Plus NVIDIA graphics card</a:t>
            </a:r>
          </a:p>
          <a:p>
            <a:r>
              <a:rPr lang="en-US" dirty="0" smtClean="0">
                <a:solidFill>
                  <a:srgbClr val="595959"/>
                </a:solidFill>
                <a:latin typeface="Calibri"/>
                <a:cs typeface="Calibri"/>
              </a:rPr>
              <a:t>On board Infiniband and Gigabit Ethernet</a:t>
            </a:r>
          </a:p>
          <a:p>
            <a:r>
              <a:rPr lang="en-US" dirty="0" smtClean="0">
                <a:solidFill>
                  <a:srgbClr val="595959"/>
                </a:solidFill>
                <a:latin typeface="Calibri"/>
                <a:cs typeface="Calibri"/>
              </a:rPr>
              <a:t>Up to 96 GB memory</a:t>
            </a:r>
          </a:p>
          <a:p>
            <a:r>
              <a:rPr lang="en-US" dirty="0" smtClean="0">
                <a:solidFill>
                  <a:srgbClr val="595959"/>
                </a:solidFill>
                <a:latin typeface="Calibri"/>
                <a:cs typeface="Calibri"/>
              </a:rPr>
              <a:t>Maximum of 4 per CX1 chassis</a:t>
            </a:r>
            <a:endParaRPr lang="en-US" dirty="0">
              <a:solidFill>
                <a:srgbClr val="595959"/>
              </a:solidFill>
              <a:latin typeface="Calibri"/>
              <a:cs typeface="Calibri"/>
            </a:endParaRPr>
          </a:p>
        </p:txBody>
      </p:sp>
      <p:pic>
        <p:nvPicPr>
          <p:cNvPr id="9" name="Picture 8" descr="S1-front-1.gif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295400" y="1447800"/>
            <a:ext cx="515976" cy="207380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1"/>
  <p:tag name="MMPROD_UIDATA" val="&lt;database version=&quot;7.0&quot;&gt;&lt;object type=&quot;1&quot; unique_id=&quot;10001&quot;&gt;&lt;object type=&quot;2&quot; unique_id=&quot;10072&quot;&gt;&lt;object type=&quot;3&quot; unique_id=&quot;10073&quot;&gt;&lt;property id=&quot;20148&quot; value=&quot;5&quot;/&gt;&lt;property id=&quot;20300&quot; value=&quot;Slide 1&quot;/&gt;&lt;property id=&quot;20307&quot; value=&quot;258&quot;/&gt;&lt;/object&gt;&lt;object type=&quot;3&quot; unique_id=&quot;10074&quot;&gt;&lt;property id=&quot;20148&quot; value=&quot;5&quot;/&gt;&lt;property id=&quot;20300&quot; value=&quot;Slide 2 - &amp;quot;Agenda&amp;quot;&quot;/&gt;&lt;property id=&quot;20307&quot; value=&quot;423&quot;/&gt;&lt;/object&gt;&lt;object type=&quot;3&quot; unique_id=&quot;10075&quot;&gt;&lt;property id=&quot;20148&quot; value=&quot;5&quot;/&gt;&lt;property id=&quot;20300&quot; value=&quot;Slide 3 - &amp;quot;Cray's Reseller Program&amp;quot;&quot;/&gt;&lt;property id=&quot;20307&quot; value=&quot;439&quot;/&gt;&lt;/object&gt;&lt;object type=&quot;3&quot; unique_id=&quot;10076&quot;&gt;&lt;property id=&quot;20148&quot; value=&quot;5&quot;/&gt;&lt;property id=&quot;20300&quot; value=&quot;Slide 4 - &amp;quot;Cray CX1 Reseller Ecosystem&amp;#x0D;&amp;#x0A;&amp;quot;&quot;/&gt;&lt;property id=&quot;20307&quot; value=&quot;440&quot;/&gt;&lt;/object&gt;&lt;object type=&quot;3&quot; unique_id=&quot;10077&quot;&gt;&lt;property id=&quot;20148&quot; value=&quot;5&quot;/&gt;&lt;property id=&quot;20300&quot; value=&quot;Slide 5 - &amp;quot;CX1 Reseller Coverage by Country&amp;quot;&quot;/&gt;&lt;property id=&quot;20307&quot; value=&quot;421&quot;/&gt;&lt;/object&gt;&lt;object type=&quot;3&quot; unique_id=&quot;10078&quot;&gt;&lt;property id=&quot;20148&quot; value=&quot;5&quot;/&gt;&lt;property id=&quot;20300&quot; value=&quot;Slide 6 - &amp;quot;Cray and HPC&amp;quot;&quot;/&gt;&lt;property id=&quot;20307&quot; value=&quot;363&quot;/&gt;&lt;/object&gt;&lt;object type=&quot;3&quot; unique_id=&quot;10079&quot;&gt;&lt;property id=&quot;20148&quot; value=&quot;5&quot;/&gt;&lt;property id=&quot;20300&quot; value=&quot;Slide 7 - &amp;quot;Innovation through HPC&amp;quot;&quot;/&gt;&lt;property id=&quot;20307&quot; value=&quot;358&quot;/&gt;&lt;/object&gt;&lt;object type=&quot;3&quot; unique_id=&quot;10080&quot;&gt;&lt;property id=&quot;20148&quot; value=&quot;5&quot;/&gt;&lt;property id=&quot;20300&quot; value=&quot;Slide 8 - &amp;quot;Competitiveness through HPC&amp;quot;&quot;/&gt;&lt;property id=&quot;20307&quot; value=&quot;400&quot;/&gt;&lt;/object&gt;&lt;object type=&quot;3&quot; unique_id=&quot;10081&quot;&gt;&lt;property id=&quot;20148&quot; value=&quot;5&quot;/&gt;&lt;property id=&quot;20300&quot; value=&quot;Slide 9 - &amp;quot;New Manufacturing “Call to Service”&amp;quot;&quot;/&gt;&lt;property id=&quot;20307&quot; value=&quot;401&quot;/&gt;&lt;/object&gt;&lt;object type=&quot;3&quot; unique_id=&quot;10082&quot;&gt;&lt;property id=&quot;20148&quot; value=&quot;5&quot;/&gt;&lt;property id=&quot;20300&quot; value=&quot;Slide 10 - &amp;quot;The Worldwide HPC Market (Source: IDC)&amp;quot;&quot;/&gt;&lt;property id=&quot;20307&quot; value=&quot;377&quot;/&gt;&lt;/object&gt;&lt;object type=&quot;3&quot; unique_id=&quot;10083&quot;&gt;&lt;property id=&quot;20148&quot; value=&quot;5&quot;/&gt;&lt;property id=&quot;20300&quot; value=&quot;Slide 11 - &amp;quot;The Market Need at the Work Group Level&amp;quot;&quot;/&gt;&lt;property id=&quot;20307&quot; value=&quot;398&quot;/&gt;&lt;/object&gt;&lt;object type=&quot;3&quot; unique_id=&quot;10084&quot;&gt;&lt;property id=&quot;20148&quot; value=&quot;5&quot;/&gt;&lt;property id=&quot;20300&quot; value=&quot;Slide 12&quot;/&gt;&lt;property id=&quot;20307&quot; value=&quot;433&quot;/&gt;&lt;/object&gt;&lt;object type=&quot;3&quot; unique_id=&quot;10085&quot;&gt;&lt;property id=&quot;20148&quot; value=&quot;5&quot;/&gt;&lt;property id=&quot;20300&quot; value=&quot;Slide 13&quot;/&gt;&lt;property id=&quot;20307&quot; value=&quot;434&quot;/&gt;&lt;/object&gt;&lt;object type=&quot;3&quot; unique_id=&quot;10086&quot;&gt;&lt;property id=&quot;20148&quot; value=&quot;5&quot;/&gt;&lt;property id=&quot;20300&quot; value=&quot;Slide 14&quot;/&gt;&lt;property id=&quot;20307&quot; value=&quot;435&quot;/&gt;&lt;/object&gt;&lt;object type=&quot;3&quot; unique_id=&quot;10087&quot;&gt;&lt;property id=&quot;20148&quot; value=&quot;5&quot;/&gt;&lt;property id=&quot;20300&quot; value=&quot;Slide 15 - &amp;quot;The Cray CX1&amp;quot;&quot;/&gt;&lt;property id=&quot;20307&quot; value=&quot;466&quot;/&gt;&lt;/object&gt;&lt;object type=&quot;3&quot; unique_id=&quot;10088&quot;&gt;&lt;property id=&quot;20148&quot; value=&quot;5&quot;/&gt;&lt;property id=&quot;20300&quot; value=&quot;Slide 16 - &amp;quot;CX1 Positioning&amp;quot;&quot;/&gt;&lt;property id=&quot;20307&quot; value=&quot;436&quot;/&gt;&lt;/object&gt;&lt;object type=&quot;3&quot; unique_id=&quot;10089&quot;&gt;&lt;property id=&quot;20148&quot; value=&quot;5&quot;/&gt;&lt;property id=&quot;20300&quot; value=&quot;Slide 17 - &amp;quot;CX1 Positioning&amp;quot;&quot;/&gt;&lt;property id=&quot;20307&quot; value=&quot;437&quot;/&gt;&lt;/object&gt;&lt;object type=&quot;3&quot; unique_id=&quot;10090&quot;&gt;&lt;property id=&quot;20148&quot; value=&quot;5&quot;/&gt;&lt;property id=&quot;20300&quot; value=&quot;Slide 18 - &amp;quot;CX1 Positioning&amp;quot;&quot;/&gt;&lt;property id=&quot;20307&quot; value=&quot;438&quot;/&gt;&lt;/object&gt;&lt;object type=&quot;3&quot; unique_id=&quot;10091&quot;&gt;&lt;property id=&quot;20148&quot; value=&quot;5&quot;/&gt;&lt;property id=&quot;20300&quot; value=&quot;Slide 19 - &amp;quot;Introducing the CRAY CX1-LC&amp;#x0D;&amp;#x0A;&amp;#x0D;&amp;#x0A;(formal product release in mid-July)&amp;quot;&quot;/&gt;&lt;property id=&quot;20307&quot; value=&quot;514&quot;/&gt;&lt;/object&gt;&lt;object type=&quot;3&quot; unique_id=&quot;10092&quot;&gt;&lt;property id=&quot;20148&quot; value=&quot;5&quot;/&gt;&lt;property id=&quot;20300&quot; value=&quot;Slide 20 - &amp;quot;Introducing the CRAY CX1-LC&amp;#x0D;&amp;#x0A;&amp;quot;&quot;/&gt;&lt;property id=&quot;20307&quot; value=&quot;515&quot;/&gt;&lt;/object&gt;&lt;object type=&quot;3&quot; unique_id=&quot;10093&quot;&gt;&lt;property id=&quot;20148&quot; value=&quot;5&quot;/&gt;&lt;property id=&quot;20300&quot; value=&quot;Slide 21 - &amp;quot;What’s new:&amp;quot;&quot;/&gt;&lt;property id=&quot;20307&quot; value=&quot;516&quot;/&gt;&lt;/object&gt;&lt;object type=&quot;3&quot; unique_id=&quot;10094&quot;&gt;&lt;property id=&quot;20148&quot; value=&quot;5&quot;/&gt;&lt;property id=&quot;20300&quot; value=&quot;Slide 22 - &amp;quot;The new CX1-LC entry level price point&amp;quot;&quot;/&gt;&lt;property id=&quot;20307&quot; value=&quot;517&quot;/&gt;&lt;/object&gt;&lt;object type=&quot;3&quot; unique_id=&quot;10095&quot;&gt;&lt;property id=&quot;20148&quot; value=&quot;5&quot;/&gt;&lt;property id=&quot;20300&quot; value=&quot;Slide 23 - &amp;quot;Interconnect guidelines from SIMULIA (Abaqus ISV)&amp;quot;&quot;/&gt;&lt;property id=&quot;20307&quot; value=&quot;518&quot;/&gt;&lt;/object&gt;&lt;object type=&quot;3&quot; unique_id=&quot;10096&quot;&gt;&lt;property id=&quot;20148&quot; value=&quot;5&quot;/&gt;&lt;property id=&quot;20300&quot; value=&quot;Slide 24 - &amp;quot;CX1-LC  example configuration&amp;#x0D;&amp;#x0A;&amp;quot;&quot;/&gt;&lt;property id=&quot;20307&quot; value=&quot;519&quot;/&gt;&lt;/object&gt;&lt;object type=&quot;3&quot; unique_id=&quot;10097&quot;&gt;&lt;property id=&quot;20148&quot; value=&quot;5&quot;/&gt;&lt;property id=&quot;20300&quot; value=&quot;Slide 25 - &amp;quot;CX1-LC  example configuration&amp;#x0D;&amp;#x0A;&amp;quot;&quot;/&gt;&lt;property id=&quot;20307&quot; value=&quot;520&quot;/&gt;&lt;/object&gt;&lt;object type=&quot;3&quot; unique_id=&quot;10098&quot;&gt;&lt;property id=&quot;20148&quot; value=&quot;5&quot;/&gt;&lt;property id=&quot;20300&quot; value=&quot;Slide 26 - &amp;quot;&amp;#x0D;&amp;#x0A;&amp;#x0D;&amp;#x0A;Upgrade to fully loaded CX1 configuration&amp;#x0D;&amp;#x0A;&amp;quot;&quot;/&gt;&lt;property id=&quot;20307&quot; value=&quot;521&quot;/&gt;&lt;/object&gt;&lt;object type=&quot;3&quot; unique_id=&quot;10099&quot;&gt;&lt;property id=&quot;20148&quot; value=&quot;5&quot;/&gt;&lt;property id=&quot;20300&quot; value=&quot;Slide 27 - &amp;quot;Additional Configuration Notes&amp;quot;&quot;/&gt;&lt;property id=&quot;20307&quot; value=&quot;522&quot;/&gt;&lt;/object&gt;&lt;object type=&quot;3&quot; unique_id=&quot;10100&quot;&gt;&lt;property id=&quot;20148&quot; value=&quot;5&quot;/&gt;&lt;property id=&quot;20300&quot; value=&quot;Slide 28 - &amp;quot;Where to position CX1-LC&amp;quot;&quot;/&gt;&lt;property id=&quot;20307&quot; value=&quot;523&quot;/&gt;&lt;/object&gt;&lt;object type=&quot;3&quot; unique_id=&quot;10101&quot;&gt;&lt;property id=&quot;20148&quot; value=&quot;5&quot;/&gt;&lt;property id=&quot;20300&quot; value=&quot;Slide 29 - &amp;quot;Typical CX1-LC customers&amp;quot;&quot;/&gt;&lt;property id=&quot;20307&quot; value=&quot;524&quot;/&gt;&lt;/object&gt;&lt;object type=&quot;3&quot; unique_id=&quot;10102&quot;&gt;&lt;property id=&quot;20148&quot; value=&quot;5&quot;/&gt;&lt;property id=&quot;20300&quot; value=&quot;Slide 30 - &amp;quot;CRAY CX1-LC summary&amp;quot;&quot;/&gt;&lt;property id=&quot;20307&quot; value=&quot;525&quot;/&gt;&lt;/object&gt;&lt;object type=&quot;3&quot; unique_id=&quot;10103&quot;&gt;&lt;property id=&quot;20148&quot; value=&quot;5&quot;/&gt;&lt;property id=&quot;20300&quot; value=&quot;Slide 31 - &amp;quot;New Storage options:&amp;#x0D;&amp;#x0A;Fixed Storage Blade and Solid State Disk (SSD) &amp;#x0D;&amp;#x0A;&amp;quot;&quot;/&gt;&lt;property id=&quot;20307&quot; value=&quot;528&quot;/&gt;&lt;/object&gt;&lt;object type=&quot;3&quot; unique_id=&quot;10104&quot;&gt;&lt;property id=&quot;20148&quot; value=&quot;5&quot;/&gt;&lt;property id=&quot;20300&quot; value=&quot;Slide 32 - &amp;quot;Pacific Northwest National Laboratories&amp;quot;&quot;/&gt;&lt;property id=&quot;20307&quot; value=&quot;424&quot;/&gt;&lt;/object&gt;&lt;object type=&quot;3&quot; unique_id=&quot;10105&quot;&gt;&lt;property id=&quot;20148&quot; value=&quot;5&quot;/&gt;&lt;property id=&quot;20300&quot; value=&quot;Slide 33 - &amp;quot;Sandia National Laboratories&amp;quot;&quot;/&gt;&lt;property id=&quot;20307&quot; value=&quot;425&quot;/&gt;&lt;/object&gt;&lt;object type=&quot;3&quot; unique_id=&quot;10106&quot;&gt;&lt;property id=&quot;20148&quot; value=&quot;5&quot;/&gt;&lt;property id=&quot;20300&quot; value=&quot;Slide 34 - &amp;quot;University of Nevada at Las Vegas&amp;quot;&quot;/&gt;&lt;property id=&quot;20307&quot; value=&quot;426&quot;/&gt;&lt;/object&gt;&lt;object type=&quot;3&quot; unique_id=&quot;10107&quot;&gt;&lt;property id=&quot;20148&quot; value=&quot;5&quot;/&gt;&lt;property id=&quot;20300&quot; value=&quot;Slide 35 - &amp;quot;US NAVY&amp;quot;&quot;/&gt;&lt;property id=&quot;20307&quot; value=&quot;427&quot;/&gt;&lt;/object&gt;&lt;object type=&quot;3&quot; unique_id=&quot;10108&quot;&gt;&lt;property id=&quot;20148&quot; value=&quot;5&quot;/&gt;&lt;property id=&quot;20300&quot; value=&quot;Slide 36 - &amp;quot;Microsoft Corporation&amp;quot;&quot;/&gt;&lt;property id=&quot;20307&quot; value=&quot;428&quot;/&gt;&lt;/object&gt;&lt;object type=&quot;3&quot; unique_id=&quot;10109&quot;&gt;&lt;property id=&quot;20148&quot; value=&quot;5&quot;/&gt;&lt;property id=&quot;20300&quot; value=&quot;Slide 37 - &amp;quot;University of California at Santa Cruz&amp;quot;&quot;/&gt;&lt;property id=&quot;20307&quot; value=&quot;429&quot;/&gt;&lt;/object&gt;&lt;object type=&quot;3&quot; unique_id=&quot;10110&quot;&gt;&lt;property id=&quot;20148&quot; value=&quot;5&quot;/&gt;&lt;property id=&quot;20300&quot; value=&quot;Slide 38&quot;/&gt;&lt;property id=&quot;20307&quot; value=&quot;450&quot;/&gt;&lt;/object&gt;&lt;object type=&quot;3&quot; unique_id=&quot;10111&quot;&gt;&lt;property id=&quot;20148&quot; value=&quot;5&quot;/&gt;&lt;property id=&quot;20300&quot; value=&quot;Slide 39&quot;/&gt;&lt;property id=&quot;20307&quot; value=&quot;451&quot;/&gt;&lt;/object&gt;&lt;object type=&quot;3&quot; unique_id=&quot;10112&quot;&gt;&lt;property id=&quot;20148&quot; value=&quot;5&quot;/&gt;&lt;property id=&quot;20300&quot; value=&quot;Slide 40&quot;/&gt;&lt;property id=&quot;20307&quot; value=&quot;452&quot;/&gt;&lt;/object&gt;&lt;object type=&quot;3&quot; unique_id=&quot;10113&quot;&gt;&lt;property id=&quot;20148&quot; value=&quot;5&quot;/&gt;&lt;property id=&quot;20300&quot; value=&quot;Slide 41 - &amp;quot;On-line Configurator Update&amp;quot;&quot;/&gt;&lt;property id=&quot;20307&quot; value=&quot;482&quot;/&gt;&lt;/object&gt;&lt;object type=&quot;3&quot; unique_id=&quot;10114&quot;&gt;&lt;property id=&quot;20148&quot; value=&quot;5&quot;/&gt;&lt;property id=&quot;20300&quot; value=&quot;Slide 42 - &amp;quot;Example Customers&amp;quot;&quot;/&gt;&lt;property id=&quot;20307&quot; value=&quot;479&quot;/&gt;&lt;/object&gt;&lt;object type=&quot;3&quot; unique_id=&quot;10115&quot;&gt;&lt;property id=&quot;20148&quot; value=&quot;5&quot;/&gt;&lt;property id=&quot;20300&quot; value=&quot;Slide 43 - &amp;quot;The Cray CX1 – When you need………..&amp;quot;&quot;/&gt;&lt;property id=&quot;20307&quot; value=&quot;480&quot;/&gt;&lt;/object&gt;&lt;object type=&quot;3&quot; unique_id=&quot;10116&quot;&gt;&lt;property id=&quot;20148&quot; value=&quot;5&quot;/&gt;&lt;property id=&quot;20300&quot; value=&quot;Slide 44 - &amp;quot;Summary and Call to Action&amp;quot;&quot;/&gt;&lt;property id=&quot;20307&quot; value=&quot;481&quot;/&gt;&lt;/object&gt;&lt;object type=&quot;3&quot; unique_id=&quot;10117&quot;&gt;&lt;property id=&quot;20148&quot; value=&quot;5&quot;/&gt;&lt;property id=&quot;20300&quot; value=&quot;Slide 45&quot;/&gt;&lt;property id=&quot;20307&quot; value=&quot;357&quot;/&gt;&lt;/object&gt;&lt;/object&gt;&lt;object type=&quot;8&quot; unique_id=&quot;10164&quot;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ray them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33CB4EBEC7A5458E0926867B3EB996" ma:contentTypeVersion="0" ma:contentTypeDescription="Create a new document." ma:contentTypeScope="" ma:versionID="c9c8914ffcc7a9f568f9999563b64013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2D4655E7-6BFA-4B31-A41C-3F42D5FFF62C}">
  <ds:schemaRefs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E9FEAF89-F67E-4B6E-8A28-38782AB674E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E673D87-5DA3-4434-B16A-53EF211E39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Cray PowerPoint theme_v1</Template>
  <TotalTime>18363</TotalTime>
  <Words>2179</Words>
  <Application>Microsoft Office PowerPoint</Application>
  <PresentationFormat>On-screen Show (4:3)</PresentationFormat>
  <Paragraphs>388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cray them</vt:lpstr>
      <vt:lpstr>The Power  in your hands - The Cray CX1</vt:lpstr>
      <vt:lpstr>What do you do? When….</vt:lpstr>
      <vt:lpstr>Putting the power in your hands</vt:lpstr>
      <vt:lpstr>You want Power? - A Teraflop in your office</vt:lpstr>
      <vt:lpstr>So, how does the CX1 deliver this productivity?</vt:lpstr>
      <vt:lpstr>Easy to configure</vt:lpstr>
      <vt:lpstr>Easy to configure – The Chassis</vt:lpstr>
      <vt:lpstr>Easy to configure – The Chassis</vt:lpstr>
      <vt:lpstr>Easy to configure – The blades</vt:lpstr>
      <vt:lpstr>Easy to configure – The blades</vt:lpstr>
      <vt:lpstr>Easy to configure – build to order example 1</vt:lpstr>
      <vt:lpstr>Easy to configure – build to order example 2</vt:lpstr>
      <vt:lpstr>Easy to configure – build to order example 3</vt:lpstr>
      <vt:lpstr>Easy to configure – build to order example 4</vt:lpstr>
      <vt:lpstr>Easy to configure – build to order example 5</vt:lpstr>
      <vt:lpstr>Easy To Install</vt:lpstr>
      <vt:lpstr>Easy To Install</vt:lpstr>
      <vt:lpstr>Easy To Install</vt:lpstr>
      <vt:lpstr>Easy to Use</vt:lpstr>
      <vt:lpstr>Easy to Use</vt:lpstr>
      <vt:lpstr>Easy to Use – In The Open Office</vt:lpstr>
      <vt:lpstr>Additional Cray CX1 Options</vt:lpstr>
      <vt:lpstr>Pedestal Or Rack Mount</vt:lpstr>
      <vt:lpstr>Visualization Options</vt:lpstr>
      <vt:lpstr>GPU Acceleration Option</vt:lpstr>
      <vt:lpstr>SMP Virtualization</vt:lpstr>
      <vt:lpstr>SMP Virtualization</vt:lpstr>
      <vt:lpstr>Cray CX1-LC</vt:lpstr>
      <vt:lpstr>Cray CX1-iWS Integrated Workstation Solution</vt:lpstr>
      <vt:lpstr>Cray CX1 Custom Chassis Options</vt:lpstr>
      <vt:lpstr>Cray CX1 Custom Chassis Options</vt:lpstr>
      <vt:lpstr>Cray CX1 Performance Example</vt:lpstr>
      <vt:lpstr>Cray CX1-iWS Performance Example</vt:lpstr>
      <vt:lpstr>Easy To Maintain</vt:lpstr>
      <vt:lpstr>Cray CX1 Recognition</vt:lpstr>
      <vt:lpstr>Cray is Supercomputing!</vt:lpstr>
      <vt:lpstr>Example CX1 Customers</vt:lpstr>
      <vt:lpstr>The Power Is In Your Hands</vt:lpstr>
    </vt:vector>
  </TitlesOfParts>
  <Company>Cray Inc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Cray CX1 Approved Presentation</dc:title>
  <dc:creator>gbutler</dc:creator>
  <cp:lastModifiedBy>Gary Butler</cp:lastModifiedBy>
  <cp:revision>564</cp:revision>
  <cp:lastPrinted>2009-02-11T16:46:43Z</cp:lastPrinted>
  <dcterms:created xsi:type="dcterms:W3CDTF">2009-12-15T17:29:59Z</dcterms:created>
  <dcterms:modified xsi:type="dcterms:W3CDTF">2010-01-05T22:37:24Z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0x0101005E33CB4EBEC7A5458E0926867B3EB996</vt:lpwstr>
  </property>
</Properties>
</file>